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678" r:id="rId2"/>
    <p:sldId id="662" r:id="rId3"/>
    <p:sldId id="684" r:id="rId4"/>
    <p:sldId id="689" r:id="rId5"/>
    <p:sldId id="680" r:id="rId6"/>
    <p:sldId id="681" r:id="rId7"/>
    <p:sldId id="694" r:id="rId8"/>
    <p:sldId id="682" r:id="rId9"/>
    <p:sldId id="683" r:id="rId10"/>
    <p:sldId id="606" r:id="rId11"/>
    <p:sldId id="608" r:id="rId12"/>
    <p:sldId id="609" r:id="rId13"/>
    <p:sldId id="688" r:id="rId14"/>
    <p:sldId id="665" r:id="rId15"/>
    <p:sldId id="611" r:id="rId16"/>
    <p:sldId id="612" r:id="rId17"/>
    <p:sldId id="613" r:id="rId18"/>
    <p:sldId id="614" r:id="rId19"/>
    <p:sldId id="685" r:id="rId20"/>
    <p:sldId id="686" r:id="rId21"/>
    <p:sldId id="677" r:id="rId22"/>
    <p:sldId id="617" r:id="rId23"/>
    <p:sldId id="618" r:id="rId24"/>
    <p:sldId id="675" r:id="rId25"/>
    <p:sldId id="676" r:id="rId26"/>
    <p:sldId id="615" r:id="rId27"/>
    <p:sldId id="616" r:id="rId28"/>
    <p:sldId id="637" r:id="rId29"/>
    <p:sldId id="619" r:id="rId30"/>
    <p:sldId id="623" r:id="rId31"/>
    <p:sldId id="625" r:id="rId32"/>
    <p:sldId id="626" r:id="rId33"/>
    <p:sldId id="624" r:id="rId34"/>
    <p:sldId id="627" r:id="rId35"/>
    <p:sldId id="628" r:id="rId36"/>
    <p:sldId id="622" r:id="rId37"/>
    <p:sldId id="630" r:id="rId38"/>
    <p:sldId id="629" r:id="rId39"/>
    <p:sldId id="633" r:id="rId40"/>
    <p:sldId id="632" r:id="rId41"/>
    <p:sldId id="631" r:id="rId42"/>
    <p:sldId id="635" r:id="rId43"/>
    <p:sldId id="620" r:id="rId44"/>
    <p:sldId id="638" r:id="rId45"/>
    <p:sldId id="639" r:id="rId46"/>
    <p:sldId id="640" r:id="rId47"/>
    <p:sldId id="641" r:id="rId48"/>
    <p:sldId id="642" r:id="rId49"/>
    <p:sldId id="656" r:id="rId50"/>
    <p:sldId id="657" r:id="rId51"/>
    <p:sldId id="658" r:id="rId52"/>
    <p:sldId id="659" r:id="rId53"/>
    <p:sldId id="660" r:id="rId54"/>
    <p:sldId id="661" r:id="rId55"/>
    <p:sldId id="643" r:id="rId56"/>
    <p:sldId id="655" r:id="rId57"/>
    <p:sldId id="654" r:id="rId58"/>
    <p:sldId id="653" r:id="rId59"/>
    <p:sldId id="644" r:id="rId60"/>
    <p:sldId id="645" r:id="rId61"/>
    <p:sldId id="646" r:id="rId62"/>
    <p:sldId id="647" r:id="rId63"/>
    <p:sldId id="648" r:id="rId64"/>
    <p:sldId id="649" r:id="rId65"/>
    <p:sldId id="650" r:id="rId66"/>
    <p:sldId id="651" r:id="rId67"/>
    <p:sldId id="652" r:id="rId68"/>
    <p:sldId id="690" r:id="rId69"/>
    <p:sldId id="691" r:id="rId70"/>
    <p:sldId id="692" r:id="rId71"/>
    <p:sldId id="693" r:id="rId72"/>
    <p:sldId id="605" r:id="rId73"/>
  </p:sldIdLst>
  <p:sldSz cx="9144000" cy="6858000" type="screen4x3"/>
  <p:notesSz cx="7102475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262673"/>
    <a:srgbClr val="3366CC"/>
    <a:srgbClr val="333399"/>
    <a:srgbClr val="D60093"/>
    <a:srgbClr val="7575D1"/>
    <a:srgbClr val="D1D1F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4660"/>
  </p:normalViewPr>
  <p:slideViewPr>
    <p:cSldViewPr>
      <p:cViewPr>
        <p:scale>
          <a:sx n="66" d="100"/>
          <a:sy n="66" d="100"/>
        </p:scale>
        <p:origin x="-1590" y="-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838" y="-90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A80E5-ECEB-46C4-9792-81BC594A59E8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1AFB8-CF02-4BF7-99D6-ADE68F5A09C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83E4-37D2-44D9-9977-B0AE48BB452D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617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F948-84BC-459F-A3F6-41643A37E56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CEA3-10C0-4A11-8314-FD37AE34DC9F}" type="datetimeFigureOut">
              <a:rPr lang="ru-RU" smtClean="0"/>
              <a:pPr/>
              <a:t>24.03.2017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1.jpe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10.png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9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.png"/><Relationship Id="rId4" Type="http://schemas.openxmlformats.org/officeDocument/2006/relationships/image" Target="../media/image1.jpe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348" y="1052736"/>
            <a:ext cx="7643865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ctr"/>
            <a:endParaRPr lang="ru-RU" sz="3000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Введение и обзор материала курса. Линейная регрессия с одной переменной</a:t>
            </a:r>
          </a:p>
          <a:p>
            <a:pPr algn="ctr"/>
            <a:endParaRPr lang="ru-RU" sz="3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Владимир Волохов</a:t>
            </a: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физический факультет, лаборатория «Цифровые цепи и сигналы», </a:t>
            </a:r>
            <a:r>
              <a:rPr lang="en-US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volokhov.blogspot.com</a:t>
            </a:r>
            <a:endParaRPr lang="ru-RU" sz="3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915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Стэнфордского университета «Машинное обучение»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https://www.coursera.org/learn/machine-learning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3906" name="Picture 2" descr="C:\Users\M51Va T8600\Desktop\mlclas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3507" y="3372768"/>
            <a:ext cx="2130063" cy="2628000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Торонтского университета «Нейронные сети в машинном обучении»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https://www.coursera.org/learn/neural-networks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2" descr="C:\Users\M51Va T8600\Desktop\small-icon.hover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3357562"/>
            <a:ext cx="4672000" cy="2628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Высшей школы экономики «Введение в машинное обучение»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https://www.coursera.org/learn/vvedenie-mashinnoe-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812800" indent="-279400"/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  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obuchenie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2" descr="https://d3njjcbhbojbot.cloudfront.net/api/utilities/v1/imageproxy/https:/coursera-course-photos.s3.amazonaws.com/a2/c23430579811e59644373576122c07/Ya-Icon-new-size.jpg?auto=format%2Ccompress&amp;dpr=1&amp;w=100&amp;h=100&amp;fit=fill&amp;bg=FF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40144" y="3356992"/>
            <a:ext cx="2628000" cy="26280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Другие курсы по машинному обучению на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www.coursera.org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Ищем по ключевому слову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machine learning. 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812800" indent="-279400"/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   Курсов много, очень много!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2095" y="3429000"/>
            <a:ext cx="2752059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88399" y="3429000"/>
            <a:ext cx="2747520" cy="25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24703" y="3429000"/>
            <a:ext cx="2751753" cy="259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871547"/>
            <a:ext cx="9144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«Введение в машинное обучение»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https://www.udacity.com/course/intro-to-machine-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812800" indent="-279400"/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  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learning--ud120</a:t>
            </a:r>
          </a:p>
          <a:p>
            <a:pPr marL="812800" indent="-279400"/>
            <a:endParaRPr lang="ru-RU" sz="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Технологического института Джорджии «Машинное обучение»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https://www.udacity.com/course/machine-learning--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812800" indent="-279400"/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  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ud262</a:t>
            </a:r>
          </a:p>
          <a:p>
            <a:pPr marL="812800" indent="-279400"/>
            <a:endParaRPr lang="en-US" sz="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Стэнфордского университета «Введение в искусственный интеллект»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https://www.udacity.com/course/intro-to-artificial-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/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  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intelligence--cs271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о жизни!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Распознавание лиц: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</a:rPr>
              <a:t>Apple iPhoto software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361112" y="5845750"/>
            <a:ext cx="356860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http://www.apple.com/ilife/iphoto/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16" name="Picture 2" descr="C:\Users\ang\Desktop\Noname.png"/>
          <p:cNvPicPr>
            <a:picLocks noChangeAspect="1" noChangeArrowheads="1"/>
          </p:cNvPicPr>
          <p:nvPr/>
        </p:nvPicPr>
        <p:blipFill>
          <a:blip r:embed="rId3" cstate="print"/>
          <a:srcRect b="18462"/>
          <a:stretch>
            <a:fillRect/>
          </a:stretch>
        </p:blipFill>
        <p:spPr bwMode="auto">
          <a:xfrm>
            <a:off x="1785918" y="2214554"/>
            <a:ext cx="5549120" cy="3571900"/>
          </a:xfrm>
          <a:prstGeom prst="rect">
            <a:avLst/>
          </a:prstGeom>
          <a:noFill/>
        </p:spPr>
      </p:pic>
      <p:sp>
        <p:nvSpPr>
          <p:cNvPr id="18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о жизни!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Спаму – нет!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00364" y="3571876"/>
            <a:ext cx="31335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dirty="0" smtClean="0">
                <a:latin typeface="Arial Black" pitchFamily="34" charset="0"/>
              </a:rPr>
              <a:t>SPAM</a:t>
            </a:r>
            <a:endParaRPr lang="en-US" sz="7000" dirty="0">
              <a:latin typeface="Arial Black" pitchFamily="34" charset="0"/>
            </a:endParaRPr>
          </a:p>
        </p:txBody>
      </p:sp>
      <p:sp>
        <p:nvSpPr>
          <p:cNvPr id="18" name="&quot;No&quot; Symbol 2"/>
          <p:cNvSpPr/>
          <p:nvPr/>
        </p:nvSpPr>
        <p:spPr>
          <a:xfrm rot="16200000">
            <a:off x="2675173" y="2175115"/>
            <a:ext cx="3786213" cy="3865092"/>
          </a:xfrm>
          <a:prstGeom prst="noSmoking">
            <a:avLst>
              <a:gd name="adj" fmla="val 8822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857233"/>
            <a:ext cx="9144000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Машинное обучение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Выросло из работ по искусственному интеллекту и является одной из перспективных веток его развития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Предоставляет новую способность для компьютеров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Примеры: 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Интеллектуальный анализ баз данных</a:t>
            </a:r>
          </a:p>
          <a:p>
            <a:pPr marL="987425" indent="-174625">
              <a:buFont typeface="Wingdings" pitchFamily="2" charset="2"/>
              <a:buChar char="ü"/>
            </a:pPr>
            <a:r>
              <a:rPr lang="ru-RU" sz="21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Большие базы данных с ростом автоматизации</a:t>
            </a:r>
            <a:r>
              <a:rPr lang="en-US" sz="21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/web (</a:t>
            </a:r>
            <a:r>
              <a:rPr lang="ru-RU" sz="21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рекламные клики, медицинские записи, последовательности ДНК и т.п.</a:t>
            </a:r>
            <a:r>
              <a:rPr lang="en-US" sz="21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endParaRPr lang="ru-RU" sz="2100" dirty="0" smtClean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Приложения, которые не могут быть запрограммированы вручную (автономный вертолет, распознавание рукописного текста и т.п.)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Самозаказывающие программы 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Amazon, Netflix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т.п.)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Понимание обучения человека и человеческого мозга</a:t>
            </a:r>
          </a:p>
        </p:txBody>
      </p:sp>
      <p:sp>
        <p:nvSpPr>
          <p:cNvPr id="1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Автономный вертолет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Создан сотрудниками лаборатории «Искусственного интеллекта» Стэнфордского университета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6286512" y="5845750"/>
            <a:ext cx="264320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http://heli.stanford.edu/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94210" name="Picture 2" descr="D:\Материалы по предметам\Компьютерное зрение\2012-2013 (осень)\Lecture 10\flip_mosaic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643182"/>
            <a:ext cx="8072494" cy="1412687"/>
          </a:xfrm>
          <a:prstGeom prst="rect">
            <a:avLst/>
          </a:prstGeom>
          <a:noFill/>
        </p:spPr>
      </p:pic>
      <p:pic>
        <p:nvPicPr>
          <p:cNvPr id="94211" name="Picture 3" descr="D:\Материалы по предметам\Компьютерное зрение\2012-2013 (осень)\Lecture 10\heli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00496" y="4055868"/>
            <a:ext cx="2482388" cy="1663200"/>
          </a:xfrm>
          <a:prstGeom prst="rect">
            <a:avLst/>
          </a:prstGeom>
          <a:noFill/>
        </p:spPr>
      </p:pic>
      <p:pic>
        <p:nvPicPr>
          <p:cNvPr id="94212" name="Picture 4" descr="D:\Материалы по предметам\Компьютерное зрение\2012-2013 (осень)\Lecture 10\stanford_helicopter-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48941" y="4055869"/>
            <a:ext cx="2123587" cy="1663200"/>
          </a:xfrm>
          <a:prstGeom prst="rect">
            <a:avLst/>
          </a:prstGeom>
          <a:noFill/>
        </p:spPr>
      </p:pic>
      <p:pic>
        <p:nvPicPr>
          <p:cNvPr id="94213" name="Picture 5" descr="D:\Материалы по предметам\Компьютерное зрение\2012-2013 (осень)\Lecture 10\heli-with-laser-1-Sept03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34" y="4055869"/>
            <a:ext cx="3500462" cy="1662036"/>
          </a:xfrm>
          <a:prstGeom prst="rect">
            <a:avLst/>
          </a:prstGeom>
          <a:noFill/>
        </p:spPr>
      </p:pic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00108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Автономное вождение. Проект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ALVINN</a:t>
            </a:r>
            <a:endParaRPr lang="ru-RU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1609729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Снимки сделаны 23 ноября 1992 года!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14314" y="5056618"/>
            <a:ext cx="8786842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en-US" sz="1500" dirty="0" smtClean="0">
                <a:latin typeface="Comic Sans MS" pitchFamily="66" charset="0"/>
              </a:rPr>
              <a:t>Autonomous Land Vehicle In a Neural Network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 (ALVINN) </a:t>
            </a:r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является системой, которая обучается управлять автомобилем путем наблюдения за вождением реального человека. Архитектура 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ALVINN </a:t>
            </a:r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основана на нейронной сети с одним скрытым слоем, обучаемой с использованием метода обратного распространения ошибки</a:t>
            </a:r>
            <a:endParaRPr lang="en-US" sz="1500" baseline="-25000" dirty="0">
              <a:latin typeface="Comic Sans MS" pitchFamily="66" charset="0"/>
              <a:cs typeface="Courier New" pitchFamily="49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8032" y="2120400"/>
            <a:ext cx="3823968" cy="28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120400"/>
            <a:ext cx="3818120" cy="286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348" y="1054477"/>
            <a:ext cx="7643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Машинное обучение</a:t>
            </a: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>
                <a:solidFill>
                  <a:srgbClr val="7575D1"/>
                </a:solidFill>
                <a:latin typeface="Comic Sans MS" pitchFamily="66" charset="0"/>
              </a:rPr>
              <a:t>2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96146" y="1914860"/>
            <a:ext cx="3462567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6300192" y="4628880"/>
            <a:ext cx="2016224" cy="1307976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365" tIns="45683" rIns="91365" bIns="45683">
            <a:spAutoFit/>
          </a:bodyPr>
          <a:lstStyle/>
          <a:p>
            <a:pPr algn="ctr"/>
            <a:endParaRPr lang="ru-RU" sz="400" dirty="0" smtClean="0">
              <a:latin typeface="Comic Sans MS" pitchFamily="66" charset="0"/>
              <a:cs typeface="Courier New" pitchFamily="49" charset="0"/>
            </a:endParaRPr>
          </a:p>
          <a:p>
            <a:pPr algn="ctr"/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Робот 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Snail </a:t>
            </a:r>
            <a:endParaRPr lang="ru-RU" sz="1500" dirty="0" smtClean="0">
              <a:latin typeface="Comic Sans MS" pitchFamily="66" charset="0"/>
              <a:cs typeface="Courier New" pitchFamily="49" charset="0"/>
            </a:endParaRPr>
          </a:p>
          <a:p>
            <a:pPr algn="ctr"/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(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ver. 2.0.0</a:t>
            </a:r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)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, </a:t>
            </a:r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построенный на базе платы </a:t>
            </a:r>
            <a:r>
              <a:rPr lang="en-US" sz="1500" dirty="0" smtClean="0">
                <a:latin typeface="Comic Sans MS" pitchFamily="66" charset="0"/>
                <a:cs typeface="Courier New" pitchFamily="49" charset="0"/>
              </a:rPr>
              <a:t>Arduino Uno</a:t>
            </a:r>
            <a:endParaRPr lang="en-US" sz="1500" baseline="-25000" dirty="0">
              <a:latin typeface="Comic Sans MS" pitchFamily="66" charset="0"/>
              <a:cs typeface="Courier New" pitchFamily="49" charset="0"/>
            </a:endParaRPr>
          </a:p>
        </p:txBody>
      </p:sp>
      <p:pic>
        <p:nvPicPr>
          <p:cNvPr id="38913" name="Picture 1" descr="D:\Dropbox\Material of lesson\Control of Mobile Robots\Photo and Video\14_mobile_robotic_platform_309_3_pi.JPG"/>
          <p:cNvPicPr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9000" y="1916832"/>
            <a:ext cx="1965600" cy="1311697"/>
          </a:xfrm>
          <a:prstGeom prst="rect">
            <a:avLst/>
          </a:prstGeom>
          <a:noFill/>
        </p:spPr>
      </p:pic>
      <p:pic>
        <p:nvPicPr>
          <p:cNvPr id="38914" name="Picture 2" descr="D:\Dropbox\Material of lesson\Control of Mobile Robots\Photo and Video\05_mobile_robotic_platform_2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9000" y="3243763"/>
            <a:ext cx="1972800" cy="1479409"/>
          </a:xfrm>
          <a:prstGeom prst="rect">
            <a:avLst/>
          </a:prstGeom>
          <a:noFill/>
        </p:spPr>
      </p:pic>
      <p:pic>
        <p:nvPicPr>
          <p:cNvPr id="38915" name="Picture 3" descr="D:\Dropbox\Material of lesson\Control of Mobile Robots\Photo and Video\61_mrp_309_3_pi_with_a_rack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9000" y="4752000"/>
            <a:ext cx="1972800" cy="1181244"/>
          </a:xfrm>
          <a:prstGeom prst="rect">
            <a:avLst/>
          </a:prstGeom>
          <a:noFill/>
        </p:spPr>
      </p:pic>
      <p:pic>
        <p:nvPicPr>
          <p:cNvPr id="38917" name="Picture 5" descr="D:\Dropbox\Material of lesson\Control of Mobile Robots\Photo and Video\02_mobile_robotic_platform_1_cheburashka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300192" y="1914860"/>
            <a:ext cx="2016224" cy="1310400"/>
          </a:xfrm>
          <a:prstGeom prst="rect">
            <a:avLst/>
          </a:prstGeom>
          <a:noFill/>
        </p:spPr>
      </p:pic>
      <p:pic>
        <p:nvPicPr>
          <p:cNvPr id="38918" name="Picture 6" descr="D:\Dropbox\Material of lesson\Control of Mobile Robots\Photo and Video\37_mark_1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00192" y="3268756"/>
            <a:ext cx="2016224" cy="1310400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357158" y="928670"/>
            <a:ext cx="8358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Stanley, Junior </a:t>
            </a:r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и </a:t>
            </a:r>
            <a:r>
              <a:rPr lang="en-US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Google-</a:t>
            </a:r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мобиль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1076" name="Picture 4" descr="http://www-cs.stanford.edu/group/roadrunner/images/graphics/JuniorSRT_lar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75587" y="3801396"/>
            <a:ext cx="2736000" cy="2052000"/>
          </a:xfrm>
          <a:prstGeom prst="rect">
            <a:avLst/>
          </a:prstGeom>
          <a:noFill/>
        </p:spPr>
      </p:pic>
      <p:pic>
        <p:nvPicPr>
          <p:cNvPr id="131078" name="Picture 6" descr="http://www.emeraldinsight.com/content_images/fig/049034020300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3801168"/>
            <a:ext cx="3093405" cy="2052000"/>
          </a:xfrm>
          <a:prstGeom prst="rect">
            <a:avLst/>
          </a:prstGeom>
          <a:noFill/>
        </p:spPr>
      </p:pic>
      <p:sp>
        <p:nvSpPr>
          <p:cNvPr id="14" name="Прямоугольник 13"/>
          <p:cNvSpPr/>
          <p:nvPr/>
        </p:nvSpPr>
        <p:spPr>
          <a:xfrm>
            <a:off x="1323688" y="5857892"/>
            <a:ext cx="91242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Stanley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4364856" y="5857892"/>
            <a:ext cx="8002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Junior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131080" name="Picture 8" descr="http://cache.zr.ru/wpfiles/uploads/2012/09/201209261655_google_self_driving_car_no_copyright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93769" y="3801168"/>
            <a:ext cx="2743495" cy="2052000"/>
          </a:xfrm>
          <a:prstGeom prst="rect">
            <a:avLst/>
          </a:prstGeom>
          <a:noFill/>
        </p:spPr>
      </p:pic>
      <p:sp>
        <p:nvSpPr>
          <p:cNvPr id="17" name="Прямоугольник 16"/>
          <p:cNvSpPr/>
          <p:nvPr/>
        </p:nvSpPr>
        <p:spPr>
          <a:xfrm>
            <a:off x="6733180" y="5857892"/>
            <a:ext cx="164660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Google-</a:t>
            </a:r>
            <a:r>
              <a:rPr lang="ru-RU" sz="1600" dirty="0" smtClean="0">
                <a:solidFill>
                  <a:srgbClr val="262673"/>
                </a:solidFill>
                <a:latin typeface="Comic Sans MS" pitchFamily="66" charset="0"/>
              </a:rPr>
              <a:t>мобиль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5954" y="1665032"/>
            <a:ext cx="2738269" cy="20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574223" y="1665032"/>
            <a:ext cx="2734081" cy="20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2" name="Прямоугольник 21"/>
          <p:cNvSpPr/>
          <p:nvPr/>
        </p:nvSpPr>
        <p:spPr>
          <a:xfrm>
            <a:off x="7308304" y="3450486"/>
            <a:ext cx="10214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ALVINN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Суперкомпьютер </a:t>
            </a:r>
            <a:r>
              <a:rPr lang="en-US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IBM Watson</a:t>
            </a:r>
            <a:endParaRPr lang="ru-RU" sz="40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2011 г. компьютер одержал победу над двумя людьми  в телепередаче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Jeopardy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(«Своя игра»), получив один миллион долларов!</a:t>
            </a:r>
          </a:p>
        </p:txBody>
      </p:sp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65538" name="Picture 2" descr="jeopardy_6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19672" y="2996952"/>
            <a:ext cx="3888432" cy="2462674"/>
          </a:xfrm>
          <a:prstGeom prst="rect">
            <a:avLst/>
          </a:prstGeom>
          <a:noFill/>
        </p:spPr>
      </p:pic>
      <p:sp>
        <p:nvSpPr>
          <p:cNvPr id="17" name="Прямоугольник 16"/>
          <p:cNvSpPr/>
          <p:nvPr/>
        </p:nvSpPr>
        <p:spPr>
          <a:xfrm>
            <a:off x="611560" y="5580529"/>
            <a:ext cx="831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http://www.ted.com/talks/ken_jennings_watson_jeopardy_and_me_the_obsolete_know_it_all?language=ru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5652120" y="4248000"/>
            <a:ext cx="2568348" cy="113869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7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Кен Дженнингс: «Ватсон», «Своя игра» и я, устаревший всезнайка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Компьютерное зрение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Распознавание лиц, подписи, отпечатков пальцев, радужной оболочки глаза </a:t>
            </a:r>
          </a:p>
        </p:txBody>
      </p:sp>
      <p:pic>
        <p:nvPicPr>
          <p:cNvPr id="16" name="Picture 2" descr="C:\Users\M51Va T8600\Desktop\Humaniri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232" y="2643212"/>
            <a:ext cx="191452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9044" y="2643212"/>
            <a:ext cx="1349375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9044" y="4286274"/>
            <a:ext cx="1357313" cy="1654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00232" y="4286274"/>
            <a:ext cx="82550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 descr="C:\Users\M51Va T8600\Desktop\images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814619" y="4286274"/>
            <a:ext cx="1071563" cy="164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5286380" y="3857628"/>
            <a:ext cx="247375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Иванов </a:t>
            </a:r>
            <a:endParaRPr lang="ru-RU" sz="24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Иван Иванович</a:t>
            </a:r>
            <a:endParaRPr lang="ru-RU" sz="24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1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Компьютерное зрение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Зрение для роботов</a:t>
            </a:r>
          </a:p>
        </p:txBody>
      </p:sp>
      <p:pic>
        <p:nvPicPr>
          <p:cNvPr id="21" name="Picture 2" descr="C:\Users\M51Va T8600\Downloads\robot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6" y="2218108"/>
            <a:ext cx="3865586" cy="2899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 Box 3"/>
          <p:cNvSpPr txBox="1">
            <a:spLocks noChangeArrowheads="1"/>
          </p:cNvSpPr>
          <p:nvPr/>
        </p:nvSpPr>
        <p:spPr bwMode="auto">
          <a:xfrm>
            <a:off x="1255348" y="5113909"/>
            <a:ext cx="364333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AiBo  (</a:t>
            </a:r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японская собака</a:t>
            </a:r>
            <a:r>
              <a:rPr lang="en-US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-</a:t>
            </a:r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робот, изобретение компании </a:t>
            </a:r>
            <a:r>
              <a:rPr lang="en-US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Sony)</a:t>
            </a:r>
            <a:endParaRPr lang="ru-RU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4" name="Picture 2" descr="C:\Users\M51Va T8600\Desktop\12543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07390" y="2214554"/>
            <a:ext cx="2765102" cy="2897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" name="Text Box 3"/>
          <p:cNvSpPr txBox="1">
            <a:spLocks noChangeArrowheads="1"/>
          </p:cNvSpPr>
          <p:nvPr/>
        </p:nvSpPr>
        <p:spPr bwMode="auto">
          <a:xfrm>
            <a:off x="5000658" y="5117298"/>
            <a:ext cx="34289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Teddy (</a:t>
            </a:r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японский медведь</a:t>
            </a:r>
            <a:r>
              <a:rPr lang="en-US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-</a:t>
            </a:r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робот, изобретение </a:t>
            </a:r>
            <a:endParaRPr lang="ru-RU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компании </a:t>
            </a:r>
            <a:r>
              <a:rPr lang="en-US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Fujitsu)</a:t>
            </a:r>
            <a:endParaRPr lang="ru-RU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Компьютерное зрение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 Ф.-Ф. Как мы учим компьютер понимать изображения?</a:t>
            </a:r>
          </a:p>
        </p:txBody>
      </p:sp>
      <p:sp>
        <p:nvSpPr>
          <p:cNvPr id="2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5517232"/>
            <a:ext cx="831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https://www.ted.com/talks/fei_fei_li_how_we_re_teaching_computers_to_understand_pictures?language=en#t-5181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564904"/>
            <a:ext cx="5040560" cy="283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344" y="2564904"/>
            <a:ext cx="5072936" cy="28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Компьютерное зрение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 Ф.-Ф. Как мы учим компьютер понимать изображения?</a:t>
            </a:r>
          </a:p>
        </p:txBody>
      </p:sp>
      <p:sp>
        <p:nvSpPr>
          <p:cNvPr id="2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5517232"/>
            <a:ext cx="831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https://www.ted.com/talks/fei_fei_li_how_we_re_teaching_computers_to_understand_pictures?language=en#t-5181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857232"/>
            <a:ext cx="914400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такое машинное обучение?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А. Самуэль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Arthur Samuel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), 1959 г.: </a:t>
            </a: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Машинное обучение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– это область исследования, которая предоставляет компьютеру, не будучи явно запрограммированному, возможность к обучению </a:t>
            </a:r>
          </a:p>
        </p:txBody>
      </p:sp>
      <p:grpSp>
        <p:nvGrpSpPr>
          <p:cNvPr id="16" name="Group 152"/>
          <p:cNvGrpSpPr>
            <a:grpSpLocks/>
          </p:cNvGrpSpPr>
          <p:nvPr/>
        </p:nvGrpSpPr>
        <p:grpSpPr bwMode="auto">
          <a:xfrm>
            <a:off x="3143240" y="3286124"/>
            <a:ext cx="2786082" cy="2714644"/>
            <a:chOff x="1555" y="1968"/>
            <a:chExt cx="2160" cy="2160"/>
          </a:xfrm>
        </p:grpSpPr>
        <p:grpSp>
          <p:nvGrpSpPr>
            <p:cNvPr id="17" name="Group 8"/>
            <p:cNvGrpSpPr>
              <a:grpSpLocks/>
            </p:cNvGrpSpPr>
            <p:nvPr/>
          </p:nvGrpSpPr>
          <p:grpSpPr bwMode="auto">
            <a:xfrm>
              <a:off x="1828" y="1968"/>
              <a:ext cx="270" cy="2160"/>
              <a:chOff x="720" y="0"/>
              <a:chExt cx="576" cy="4608"/>
            </a:xfrm>
          </p:grpSpPr>
          <p:sp>
            <p:nvSpPr>
              <p:cNvPr id="153" name="Rectangle 9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4" name="Rectangle 10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5" name="Rectangle 11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6" name="Rectangle 12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7" name="Rectangle 13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8" name="Rectangle 14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9" name="Rectangle 15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0" name="Rectangle 16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8" name="Group 17"/>
            <p:cNvGrpSpPr>
              <a:grpSpLocks/>
            </p:cNvGrpSpPr>
            <p:nvPr/>
          </p:nvGrpSpPr>
          <p:grpSpPr bwMode="auto">
            <a:xfrm rot="10800000">
              <a:off x="2098" y="1968"/>
              <a:ext cx="269" cy="2160"/>
              <a:chOff x="720" y="0"/>
              <a:chExt cx="576" cy="4608"/>
            </a:xfrm>
          </p:grpSpPr>
          <p:sp>
            <p:nvSpPr>
              <p:cNvPr id="145" name="Rectangle 18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6" name="Rectangle 19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7" name="Rectangle 20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8" name="Rectangle 21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9" name="Rectangle 22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0" name="Rectangle 23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1" name="Rectangle 24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2" name="Rectangle 25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19" name="Group 26"/>
            <p:cNvGrpSpPr>
              <a:grpSpLocks/>
            </p:cNvGrpSpPr>
            <p:nvPr/>
          </p:nvGrpSpPr>
          <p:grpSpPr bwMode="auto">
            <a:xfrm>
              <a:off x="2367" y="1968"/>
              <a:ext cx="270" cy="2160"/>
              <a:chOff x="720" y="0"/>
              <a:chExt cx="576" cy="4608"/>
            </a:xfrm>
          </p:grpSpPr>
          <p:sp>
            <p:nvSpPr>
              <p:cNvPr id="137" name="Rectangle 27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8" name="Rectangle 28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9" name="Rectangle 29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0" name="Rectangle 30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1" name="Rectangle 31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2" name="Rectangle 32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3" name="Rectangle 33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4" name="Rectangle 34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0" name="Group 35"/>
            <p:cNvGrpSpPr>
              <a:grpSpLocks/>
            </p:cNvGrpSpPr>
            <p:nvPr/>
          </p:nvGrpSpPr>
          <p:grpSpPr bwMode="auto">
            <a:xfrm rot="10800000">
              <a:off x="2637" y="1968"/>
              <a:ext cx="269" cy="2160"/>
              <a:chOff x="720" y="0"/>
              <a:chExt cx="576" cy="4608"/>
            </a:xfrm>
          </p:grpSpPr>
          <p:sp>
            <p:nvSpPr>
              <p:cNvPr id="129" name="Rectangle 36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0" name="Rectangle 37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1" name="Rectangle 38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2" name="Rectangle 39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" name="Rectangle 40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" name="Rectangle 41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" name="Rectangle 42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" name="Rectangle 43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1" name="Group 44"/>
            <p:cNvGrpSpPr>
              <a:grpSpLocks/>
            </p:cNvGrpSpPr>
            <p:nvPr/>
          </p:nvGrpSpPr>
          <p:grpSpPr bwMode="auto">
            <a:xfrm>
              <a:off x="2906" y="1968"/>
              <a:ext cx="270" cy="2160"/>
              <a:chOff x="720" y="0"/>
              <a:chExt cx="576" cy="4608"/>
            </a:xfrm>
          </p:grpSpPr>
          <p:sp>
            <p:nvSpPr>
              <p:cNvPr id="121" name="Rectangle 45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2" name="Rectangle 46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3" name="Rectangle 47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4" name="Rectangle 48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5" name="Rectangle 49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6" name="Rectangle 50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7" name="Rectangle 51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8" name="Rectangle 52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2" name="Group 53"/>
            <p:cNvGrpSpPr>
              <a:grpSpLocks/>
            </p:cNvGrpSpPr>
            <p:nvPr/>
          </p:nvGrpSpPr>
          <p:grpSpPr bwMode="auto">
            <a:xfrm rot="10800000">
              <a:off x="3176" y="1968"/>
              <a:ext cx="269" cy="2160"/>
              <a:chOff x="720" y="0"/>
              <a:chExt cx="576" cy="4608"/>
            </a:xfrm>
          </p:grpSpPr>
          <p:sp>
            <p:nvSpPr>
              <p:cNvPr id="113" name="Rectangle 54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4" name="Rectangle 55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5" name="Rectangle 56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6" name="Rectangle 57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7" name="Rectangle 58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8" name="Rectangle 59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9" name="Rectangle 60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20" name="Rectangle 61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3" name="Group 62"/>
            <p:cNvGrpSpPr>
              <a:grpSpLocks/>
            </p:cNvGrpSpPr>
            <p:nvPr/>
          </p:nvGrpSpPr>
          <p:grpSpPr bwMode="auto">
            <a:xfrm>
              <a:off x="3445" y="1968"/>
              <a:ext cx="270" cy="2160"/>
              <a:chOff x="720" y="0"/>
              <a:chExt cx="576" cy="4608"/>
            </a:xfrm>
          </p:grpSpPr>
          <p:sp>
            <p:nvSpPr>
              <p:cNvPr id="105" name="Rectangle 63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6" name="Rectangle 64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7" name="Rectangle 65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8" name="Rectangle 66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9" name="Rectangle 67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0" name="Rectangle 68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1" name="Rectangle 69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12" name="Rectangle 70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4" name="Group 71"/>
            <p:cNvGrpSpPr>
              <a:grpSpLocks/>
            </p:cNvGrpSpPr>
            <p:nvPr/>
          </p:nvGrpSpPr>
          <p:grpSpPr bwMode="auto">
            <a:xfrm rot="10800000">
              <a:off x="1555" y="1968"/>
              <a:ext cx="269" cy="2160"/>
              <a:chOff x="720" y="0"/>
              <a:chExt cx="576" cy="4608"/>
            </a:xfrm>
          </p:grpSpPr>
          <p:sp>
            <p:nvSpPr>
              <p:cNvPr id="97" name="Rectangle 72"/>
              <p:cNvSpPr>
                <a:spLocks noChangeArrowheads="1"/>
              </p:cNvSpPr>
              <p:nvPr/>
            </p:nvSpPr>
            <p:spPr bwMode="auto">
              <a:xfrm>
                <a:off x="720" y="0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8" name="Rectangle 73"/>
              <p:cNvSpPr>
                <a:spLocks noChangeArrowheads="1"/>
              </p:cNvSpPr>
              <p:nvPr/>
            </p:nvSpPr>
            <p:spPr bwMode="auto">
              <a:xfrm>
                <a:off x="720" y="576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9" name="Rectangle 74"/>
              <p:cNvSpPr>
                <a:spLocks noChangeArrowheads="1"/>
              </p:cNvSpPr>
              <p:nvPr/>
            </p:nvSpPr>
            <p:spPr bwMode="auto">
              <a:xfrm>
                <a:off x="720" y="1152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0" name="Rectangle 75"/>
              <p:cNvSpPr>
                <a:spLocks noChangeArrowheads="1"/>
              </p:cNvSpPr>
              <p:nvPr/>
            </p:nvSpPr>
            <p:spPr bwMode="auto">
              <a:xfrm>
                <a:off x="720" y="1728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1" name="Rectangle 76"/>
              <p:cNvSpPr>
                <a:spLocks noChangeArrowheads="1"/>
              </p:cNvSpPr>
              <p:nvPr/>
            </p:nvSpPr>
            <p:spPr bwMode="auto">
              <a:xfrm>
                <a:off x="720" y="2304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2" name="Rectangle 77"/>
              <p:cNvSpPr>
                <a:spLocks noChangeArrowheads="1"/>
              </p:cNvSpPr>
              <p:nvPr/>
            </p:nvSpPr>
            <p:spPr bwMode="auto">
              <a:xfrm>
                <a:off x="720" y="2880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3" name="Rectangle 78"/>
              <p:cNvSpPr>
                <a:spLocks noChangeArrowheads="1"/>
              </p:cNvSpPr>
              <p:nvPr/>
            </p:nvSpPr>
            <p:spPr bwMode="auto">
              <a:xfrm>
                <a:off x="720" y="3456"/>
                <a:ext cx="576" cy="576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04" name="Rectangle 79"/>
              <p:cNvSpPr>
                <a:spLocks noChangeArrowheads="1"/>
              </p:cNvSpPr>
              <p:nvPr/>
            </p:nvSpPr>
            <p:spPr bwMode="auto">
              <a:xfrm>
                <a:off x="720" y="4032"/>
                <a:ext cx="576" cy="576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25" name="Group 80"/>
            <p:cNvGrpSpPr>
              <a:grpSpLocks/>
            </p:cNvGrpSpPr>
            <p:nvPr/>
          </p:nvGrpSpPr>
          <p:grpSpPr bwMode="auto">
            <a:xfrm>
              <a:off x="1828" y="1968"/>
              <a:ext cx="270" cy="270"/>
              <a:chOff x="912" y="720"/>
              <a:chExt cx="360" cy="360"/>
            </a:xfrm>
          </p:grpSpPr>
          <p:sp>
            <p:nvSpPr>
              <p:cNvPr id="95" name="Rectangle 81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6" name="Oval 82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26" name="Group 83"/>
            <p:cNvGrpSpPr>
              <a:grpSpLocks/>
            </p:cNvGrpSpPr>
            <p:nvPr/>
          </p:nvGrpSpPr>
          <p:grpSpPr bwMode="auto">
            <a:xfrm>
              <a:off x="2367" y="1968"/>
              <a:ext cx="270" cy="270"/>
              <a:chOff x="912" y="720"/>
              <a:chExt cx="360" cy="360"/>
            </a:xfrm>
          </p:grpSpPr>
          <p:sp>
            <p:nvSpPr>
              <p:cNvPr id="93" name="Rectangle 84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4" name="Oval 85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27" name="Group 86"/>
            <p:cNvGrpSpPr>
              <a:grpSpLocks/>
            </p:cNvGrpSpPr>
            <p:nvPr/>
          </p:nvGrpSpPr>
          <p:grpSpPr bwMode="auto">
            <a:xfrm>
              <a:off x="3176" y="2238"/>
              <a:ext cx="269" cy="270"/>
              <a:chOff x="912" y="720"/>
              <a:chExt cx="360" cy="360"/>
            </a:xfrm>
          </p:grpSpPr>
          <p:sp>
            <p:nvSpPr>
              <p:cNvPr id="91" name="Rectangle 87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" name="Oval 88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28" name="Group 89"/>
            <p:cNvGrpSpPr>
              <a:grpSpLocks/>
            </p:cNvGrpSpPr>
            <p:nvPr/>
          </p:nvGrpSpPr>
          <p:grpSpPr bwMode="auto">
            <a:xfrm>
              <a:off x="2632" y="2238"/>
              <a:ext cx="270" cy="270"/>
              <a:chOff x="912" y="720"/>
              <a:chExt cx="360" cy="360"/>
            </a:xfrm>
          </p:grpSpPr>
          <p:sp>
            <p:nvSpPr>
              <p:cNvPr id="89" name="Rectangle 90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0" name="Oval 91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29" name="Group 92"/>
            <p:cNvGrpSpPr>
              <a:grpSpLocks/>
            </p:cNvGrpSpPr>
            <p:nvPr/>
          </p:nvGrpSpPr>
          <p:grpSpPr bwMode="auto">
            <a:xfrm>
              <a:off x="2098" y="2238"/>
              <a:ext cx="269" cy="270"/>
              <a:chOff x="912" y="720"/>
              <a:chExt cx="360" cy="360"/>
            </a:xfrm>
          </p:grpSpPr>
          <p:sp>
            <p:nvSpPr>
              <p:cNvPr id="87" name="Rectangle 93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8" name="Oval 94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0" name="Group 95"/>
            <p:cNvGrpSpPr>
              <a:grpSpLocks/>
            </p:cNvGrpSpPr>
            <p:nvPr/>
          </p:nvGrpSpPr>
          <p:grpSpPr bwMode="auto">
            <a:xfrm>
              <a:off x="3441" y="1968"/>
              <a:ext cx="269" cy="270"/>
              <a:chOff x="912" y="720"/>
              <a:chExt cx="360" cy="360"/>
            </a:xfrm>
          </p:grpSpPr>
          <p:sp>
            <p:nvSpPr>
              <p:cNvPr id="85" name="Rectangle 96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6" name="Oval 97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1" name="Group 98"/>
            <p:cNvGrpSpPr>
              <a:grpSpLocks/>
            </p:cNvGrpSpPr>
            <p:nvPr/>
          </p:nvGrpSpPr>
          <p:grpSpPr bwMode="auto">
            <a:xfrm>
              <a:off x="2902" y="1968"/>
              <a:ext cx="269" cy="270"/>
              <a:chOff x="912" y="720"/>
              <a:chExt cx="360" cy="360"/>
            </a:xfrm>
          </p:grpSpPr>
          <p:sp>
            <p:nvSpPr>
              <p:cNvPr id="83" name="Rectangle 99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4" name="Oval 100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2" name="Group 101"/>
            <p:cNvGrpSpPr>
              <a:grpSpLocks/>
            </p:cNvGrpSpPr>
            <p:nvPr/>
          </p:nvGrpSpPr>
          <p:grpSpPr bwMode="auto">
            <a:xfrm>
              <a:off x="1556" y="2238"/>
              <a:ext cx="270" cy="270"/>
              <a:chOff x="912" y="720"/>
              <a:chExt cx="360" cy="360"/>
            </a:xfrm>
          </p:grpSpPr>
          <p:sp>
            <p:nvSpPr>
              <p:cNvPr id="81" name="Rectangle 102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2" name="Oval 103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3" name="Group 104"/>
            <p:cNvGrpSpPr>
              <a:grpSpLocks/>
            </p:cNvGrpSpPr>
            <p:nvPr/>
          </p:nvGrpSpPr>
          <p:grpSpPr bwMode="auto">
            <a:xfrm>
              <a:off x="3441" y="2508"/>
              <a:ext cx="269" cy="270"/>
              <a:chOff x="912" y="720"/>
              <a:chExt cx="360" cy="360"/>
            </a:xfrm>
          </p:grpSpPr>
          <p:sp>
            <p:nvSpPr>
              <p:cNvPr id="79" name="Rectangle 105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80" name="Oval 106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4" name="Group 107"/>
            <p:cNvGrpSpPr>
              <a:grpSpLocks/>
            </p:cNvGrpSpPr>
            <p:nvPr/>
          </p:nvGrpSpPr>
          <p:grpSpPr bwMode="auto">
            <a:xfrm>
              <a:off x="2906" y="2513"/>
              <a:ext cx="270" cy="270"/>
              <a:chOff x="912" y="720"/>
              <a:chExt cx="360" cy="360"/>
            </a:xfrm>
          </p:grpSpPr>
          <p:sp>
            <p:nvSpPr>
              <p:cNvPr id="77" name="Rectangle 108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8" name="Oval 109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5" name="Group 110"/>
            <p:cNvGrpSpPr>
              <a:grpSpLocks/>
            </p:cNvGrpSpPr>
            <p:nvPr/>
          </p:nvGrpSpPr>
          <p:grpSpPr bwMode="auto">
            <a:xfrm>
              <a:off x="2363" y="2508"/>
              <a:ext cx="269" cy="270"/>
              <a:chOff x="912" y="720"/>
              <a:chExt cx="360" cy="360"/>
            </a:xfrm>
          </p:grpSpPr>
          <p:sp>
            <p:nvSpPr>
              <p:cNvPr id="75" name="Rectangle 111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6" name="Oval 112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6" name="Group 113"/>
            <p:cNvGrpSpPr>
              <a:grpSpLocks/>
            </p:cNvGrpSpPr>
            <p:nvPr/>
          </p:nvGrpSpPr>
          <p:grpSpPr bwMode="auto">
            <a:xfrm>
              <a:off x="1824" y="2508"/>
              <a:ext cx="269" cy="270"/>
              <a:chOff x="912" y="720"/>
              <a:chExt cx="360" cy="360"/>
            </a:xfrm>
          </p:grpSpPr>
          <p:sp>
            <p:nvSpPr>
              <p:cNvPr id="73" name="Rectangle 114"/>
              <p:cNvSpPr>
                <a:spLocks noChangeArrowheads="1"/>
              </p:cNvSpPr>
              <p:nvPr/>
            </p:nvSpPr>
            <p:spPr bwMode="auto">
              <a:xfrm>
                <a:off x="912" y="720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4" name="Oval 115"/>
              <p:cNvSpPr>
                <a:spLocks noChangeArrowheads="1"/>
              </p:cNvSpPr>
              <p:nvPr/>
            </p:nvSpPr>
            <p:spPr bwMode="auto">
              <a:xfrm>
                <a:off x="942" y="762"/>
                <a:ext cx="288" cy="288"/>
              </a:xfrm>
              <a:prstGeom prst="ellipse">
                <a:avLst/>
              </a:prstGeom>
              <a:solidFill>
                <a:srgbClr val="C0C0C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7" name="Group 116"/>
            <p:cNvGrpSpPr>
              <a:grpSpLocks/>
            </p:cNvGrpSpPr>
            <p:nvPr/>
          </p:nvGrpSpPr>
          <p:grpSpPr bwMode="auto">
            <a:xfrm>
              <a:off x="2098" y="3318"/>
              <a:ext cx="269" cy="270"/>
              <a:chOff x="4416" y="2016"/>
              <a:chExt cx="360" cy="360"/>
            </a:xfrm>
          </p:grpSpPr>
          <p:sp>
            <p:nvSpPr>
              <p:cNvPr id="71" name="Rectangle 117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2" name="Oval 118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8" name="Group 119"/>
            <p:cNvGrpSpPr>
              <a:grpSpLocks/>
            </p:cNvGrpSpPr>
            <p:nvPr/>
          </p:nvGrpSpPr>
          <p:grpSpPr bwMode="auto">
            <a:xfrm>
              <a:off x="2367" y="3588"/>
              <a:ext cx="270" cy="270"/>
              <a:chOff x="4416" y="2016"/>
              <a:chExt cx="360" cy="360"/>
            </a:xfrm>
          </p:grpSpPr>
          <p:sp>
            <p:nvSpPr>
              <p:cNvPr id="69" name="Rectangle 120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0" name="Oval 121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39" name="Group 122"/>
            <p:cNvGrpSpPr>
              <a:grpSpLocks/>
            </p:cNvGrpSpPr>
            <p:nvPr/>
          </p:nvGrpSpPr>
          <p:grpSpPr bwMode="auto">
            <a:xfrm>
              <a:off x="1828" y="3588"/>
              <a:ext cx="270" cy="270"/>
              <a:chOff x="4416" y="2016"/>
              <a:chExt cx="360" cy="360"/>
            </a:xfrm>
          </p:grpSpPr>
          <p:sp>
            <p:nvSpPr>
              <p:cNvPr id="67" name="Rectangle 123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8" name="Oval 124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0" name="Group 125"/>
            <p:cNvGrpSpPr>
              <a:grpSpLocks/>
            </p:cNvGrpSpPr>
            <p:nvPr/>
          </p:nvGrpSpPr>
          <p:grpSpPr bwMode="auto">
            <a:xfrm>
              <a:off x="2098" y="3858"/>
              <a:ext cx="269" cy="270"/>
              <a:chOff x="4416" y="2016"/>
              <a:chExt cx="360" cy="360"/>
            </a:xfrm>
          </p:grpSpPr>
          <p:sp>
            <p:nvSpPr>
              <p:cNvPr id="65" name="Rectangle 126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6" name="Oval 127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1" name="Group 128"/>
            <p:cNvGrpSpPr>
              <a:grpSpLocks/>
            </p:cNvGrpSpPr>
            <p:nvPr/>
          </p:nvGrpSpPr>
          <p:grpSpPr bwMode="auto">
            <a:xfrm>
              <a:off x="2637" y="3858"/>
              <a:ext cx="269" cy="270"/>
              <a:chOff x="4416" y="2016"/>
              <a:chExt cx="360" cy="360"/>
            </a:xfrm>
          </p:grpSpPr>
          <p:sp>
            <p:nvSpPr>
              <p:cNvPr id="63" name="Rectangle 129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4" name="Oval 130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2" name="Group 131"/>
            <p:cNvGrpSpPr>
              <a:grpSpLocks/>
            </p:cNvGrpSpPr>
            <p:nvPr/>
          </p:nvGrpSpPr>
          <p:grpSpPr bwMode="auto">
            <a:xfrm>
              <a:off x="2906" y="3588"/>
              <a:ext cx="270" cy="270"/>
              <a:chOff x="4416" y="2016"/>
              <a:chExt cx="360" cy="360"/>
            </a:xfrm>
          </p:grpSpPr>
          <p:sp>
            <p:nvSpPr>
              <p:cNvPr id="61" name="Rectangle 132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2" name="Oval 133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3" name="Group 134"/>
            <p:cNvGrpSpPr>
              <a:grpSpLocks/>
            </p:cNvGrpSpPr>
            <p:nvPr/>
          </p:nvGrpSpPr>
          <p:grpSpPr bwMode="auto">
            <a:xfrm>
              <a:off x="1555" y="3858"/>
              <a:ext cx="269" cy="270"/>
              <a:chOff x="4416" y="2016"/>
              <a:chExt cx="360" cy="360"/>
            </a:xfrm>
          </p:grpSpPr>
          <p:sp>
            <p:nvSpPr>
              <p:cNvPr id="59" name="Rectangle 135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0" name="Oval 136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4" name="Group 137"/>
            <p:cNvGrpSpPr>
              <a:grpSpLocks/>
            </p:cNvGrpSpPr>
            <p:nvPr/>
          </p:nvGrpSpPr>
          <p:grpSpPr bwMode="auto">
            <a:xfrm>
              <a:off x="3176" y="3858"/>
              <a:ext cx="269" cy="270"/>
              <a:chOff x="4416" y="2016"/>
              <a:chExt cx="360" cy="360"/>
            </a:xfrm>
          </p:grpSpPr>
          <p:sp>
            <p:nvSpPr>
              <p:cNvPr id="57" name="Rectangle 138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Oval 139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5" name="Group 140"/>
            <p:cNvGrpSpPr>
              <a:grpSpLocks/>
            </p:cNvGrpSpPr>
            <p:nvPr/>
          </p:nvGrpSpPr>
          <p:grpSpPr bwMode="auto">
            <a:xfrm>
              <a:off x="3445" y="3588"/>
              <a:ext cx="270" cy="270"/>
              <a:chOff x="4416" y="2016"/>
              <a:chExt cx="360" cy="360"/>
            </a:xfrm>
          </p:grpSpPr>
          <p:sp>
            <p:nvSpPr>
              <p:cNvPr id="55" name="Rectangle 141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Oval 142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6" name="Group 143"/>
            <p:cNvGrpSpPr>
              <a:grpSpLocks/>
            </p:cNvGrpSpPr>
            <p:nvPr/>
          </p:nvGrpSpPr>
          <p:grpSpPr bwMode="auto">
            <a:xfrm>
              <a:off x="1555" y="3318"/>
              <a:ext cx="269" cy="270"/>
              <a:chOff x="4416" y="2016"/>
              <a:chExt cx="360" cy="360"/>
            </a:xfrm>
          </p:grpSpPr>
          <p:sp>
            <p:nvSpPr>
              <p:cNvPr id="53" name="Rectangle 144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Oval 145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7" name="Group 146"/>
            <p:cNvGrpSpPr>
              <a:grpSpLocks/>
            </p:cNvGrpSpPr>
            <p:nvPr/>
          </p:nvGrpSpPr>
          <p:grpSpPr bwMode="auto">
            <a:xfrm>
              <a:off x="3176" y="3318"/>
              <a:ext cx="269" cy="270"/>
              <a:chOff x="4416" y="2016"/>
              <a:chExt cx="360" cy="360"/>
            </a:xfrm>
          </p:grpSpPr>
          <p:sp>
            <p:nvSpPr>
              <p:cNvPr id="51" name="Rectangle 147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Oval 148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  <p:grpSp>
          <p:nvGrpSpPr>
            <p:cNvPr id="48" name="Group 149"/>
            <p:cNvGrpSpPr>
              <a:grpSpLocks/>
            </p:cNvGrpSpPr>
            <p:nvPr/>
          </p:nvGrpSpPr>
          <p:grpSpPr bwMode="auto">
            <a:xfrm>
              <a:off x="2637" y="3318"/>
              <a:ext cx="269" cy="270"/>
              <a:chOff x="4416" y="2016"/>
              <a:chExt cx="360" cy="360"/>
            </a:xfrm>
          </p:grpSpPr>
          <p:sp>
            <p:nvSpPr>
              <p:cNvPr id="49" name="Rectangle 150"/>
              <p:cNvSpPr>
                <a:spLocks noChangeArrowheads="1"/>
              </p:cNvSpPr>
              <p:nvPr/>
            </p:nvSpPr>
            <p:spPr bwMode="auto">
              <a:xfrm>
                <a:off x="4416" y="2016"/>
                <a:ext cx="360" cy="360"/>
              </a:xfrm>
              <a:prstGeom prst="rect">
                <a:avLst/>
              </a:prstGeom>
              <a:solidFill>
                <a:srgbClr val="0033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Oval 151"/>
              <p:cNvSpPr>
                <a:spLocks noChangeArrowheads="1"/>
              </p:cNvSpPr>
              <p:nvPr/>
            </p:nvSpPr>
            <p:spPr bwMode="auto">
              <a:xfrm>
                <a:off x="4446" y="2058"/>
                <a:ext cx="288" cy="288"/>
              </a:xfrm>
              <a:prstGeom prst="ellipse">
                <a:avLst/>
              </a:prstGeom>
              <a:solidFill>
                <a:srgbClr val="680000"/>
              </a:solidFill>
              <a:ln w="9525">
                <a:round/>
                <a:headEnd/>
                <a:tailEnd/>
              </a:ln>
              <a:scene3d>
                <a:camera prst="legacyObliqueTopRight"/>
                <a:lightRig rig="legacyFlat1" dir="t"/>
              </a:scene3d>
              <a:sp3d extrusionH="36500" prstMaterial="legacyMetal">
                <a:bevelT w="13500" h="13500" prst="angle"/>
                <a:bevelB w="13500" h="13500" prst="angle"/>
                <a:extrusionClr>
                  <a:schemeClr val="tx1"/>
                </a:extrusionClr>
              </a:sp3d>
            </p:spPr>
            <p:txBody>
              <a:bodyPr wrap="none" anchor="ctr">
                <a:flatTx/>
              </a:bodyPr>
              <a:lstStyle/>
              <a:p>
                <a:endParaRPr lang="en-US"/>
              </a:p>
            </p:txBody>
          </p:sp>
        </p:grpSp>
      </p:grpSp>
      <p:sp>
        <p:nvSpPr>
          <p:cNvPr id="16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63" name="TextBox 16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857232"/>
            <a:ext cx="91440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такое машинное обучение?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А. Самуэль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Arthur Samuel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), 1959 г.: </a:t>
            </a: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Машинное обучение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– это область исследования, которая предоставляет компьютеру, не будучи явно запрограммированному, возможность к обучению</a:t>
            </a:r>
            <a:endParaRPr lang="en-US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1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Т. Митчелл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(Том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Mitchell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1998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г.: конкретно поставленная задача обучения. Говорят, что компьютерная программа способна к обучению из опыта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отношению к некоторой задаче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критерию качества работы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P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если ее производительность на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как мера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P,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улучшается с опытом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E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4294"/>
            <a:ext cx="91440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такое машинное обучение?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= приспособление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Обучаясь, мы становимся более приспособленными к окружающей среде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≠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«заучивание наизусть»</a:t>
            </a:r>
          </a:p>
          <a:p>
            <a:pPr marL="812800" indent="-276225">
              <a:buFont typeface="Wingdings" pitchFamily="2" charset="2"/>
              <a:buChar char="ü"/>
              <a:defRPr/>
            </a:pPr>
            <a:r>
              <a:rPr lang="ru-RU" sz="23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Заучить наизусть –  для машины не проблема</a:t>
            </a:r>
          </a:p>
          <a:p>
            <a:pPr marL="812800" indent="-276225">
              <a:buFont typeface="Wingdings" pitchFamily="2" charset="2"/>
              <a:buChar char="ü"/>
              <a:defRPr/>
            </a:pPr>
            <a:r>
              <a:rPr lang="ru-RU" sz="23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Мы хотим научить машину делать выводы!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4000504"/>
            <a:ext cx="5268042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142984"/>
            <a:ext cx="9144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Алгоритмы машинного обучения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с учителем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(Supervised Learning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.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Алгоритм машинного обучения обобщает на основе размеченного множества тренировочных примеров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без учителя</a:t>
            </a:r>
            <a:r>
              <a:rPr lang="en-US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(Unsupervised Learning)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. Размеченное тренировочное множество отсутствует. Алгоритм машинного обучения пытается самостоятельно определить сходство между входами. Поэтому входы, которые имеют что-то общее объединяются в общую категорию</a:t>
            </a:r>
          </a:p>
        </p:txBody>
      </p:sp>
      <p:sp>
        <p:nvSpPr>
          <p:cNvPr id="1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75" name="Picture 1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206808"/>
            <a:ext cx="1857028" cy="1092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C:\Users\M51Va T8600\Desktop\small-icon.hover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5776" y="2060848"/>
            <a:ext cx="1344644" cy="756362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908720"/>
            <a:ext cx="9001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Можно задавать любые вопросы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!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Мои знания в этой области ограничены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…</a:t>
            </a:r>
            <a:endParaRPr lang="ru-RU" sz="30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8" name="Picture 2" descr="C:\Users\M51Va T8600\Desktop\mlclass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80311" y="2060848"/>
            <a:ext cx="875465" cy="1080120"/>
          </a:xfrm>
          <a:prstGeom prst="rect">
            <a:avLst/>
          </a:prstGeom>
          <a:noFill/>
        </p:spPr>
      </p:pic>
      <p:sp>
        <p:nvSpPr>
          <p:cNvPr id="21" name="Text Box 90"/>
          <p:cNvSpPr txBox="1">
            <a:spLocks noChangeArrowheads="1"/>
          </p:cNvSpPr>
          <p:nvPr/>
        </p:nvSpPr>
        <p:spPr bwMode="auto">
          <a:xfrm>
            <a:off x="1331640" y="3286776"/>
            <a:ext cx="30963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Курсы по машинному обучению (</a:t>
            </a:r>
            <a:r>
              <a:rPr lang="en-US" sz="1600" dirty="0" smtClean="0">
                <a:solidFill>
                  <a:srgbClr val="0070C0"/>
                </a:solidFill>
                <a:latin typeface="Comic Sans MS" pitchFamily="66" charset="0"/>
              </a:rPr>
              <a:t>www.coursera.org, www.udacity.com </a:t>
            </a:r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и т.п.)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55776" y="2852936"/>
            <a:ext cx="1346400" cy="321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 Box 90"/>
          <p:cNvSpPr txBox="1">
            <a:spLocks noChangeArrowheads="1"/>
          </p:cNvSpPr>
          <p:nvPr/>
        </p:nvSpPr>
        <p:spPr bwMode="auto">
          <a:xfrm>
            <a:off x="5292456" y="4470211"/>
            <a:ext cx="3096344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Курсовые и дипломные проекты на темы, связанные с машинным обучением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62467" name="Picture 3" descr="D:\Dropbox\Material of lesson\Control of Mobile Robots\Photo and Video\39_mrp_309_3_pi_viola_jones_control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48440" y="2204864"/>
            <a:ext cx="1440161" cy="1080120"/>
          </a:xfrm>
          <a:prstGeom prst="rect">
            <a:avLst/>
          </a:prstGeom>
          <a:noFill/>
        </p:spPr>
      </p:pic>
      <p:pic>
        <p:nvPicPr>
          <p:cNvPr id="62468" name="Picture 4" descr="D:\Dropbox\Material of lesson\Control of Mobile Robots\Photo and Video\61_mrp_309_3_pi_with_a_rack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624440" y="2204864"/>
            <a:ext cx="1803712" cy="1080000"/>
          </a:xfrm>
          <a:prstGeom prst="rect">
            <a:avLst/>
          </a:prstGeom>
          <a:noFill/>
        </p:spPr>
      </p:pic>
      <p:pic>
        <p:nvPicPr>
          <p:cNvPr id="62469" name="Picture 5" descr="D:\Dropbox\Material of lesson\Control of Mobile Robots\Photo and Video\49_test_image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164448" y="3329992"/>
            <a:ext cx="1440000" cy="1080000"/>
          </a:xfrm>
          <a:prstGeom prst="rect">
            <a:avLst/>
          </a:prstGeom>
          <a:noFill/>
        </p:spPr>
      </p:pic>
      <p:pic>
        <p:nvPicPr>
          <p:cNvPr id="62470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932416" y="3330590"/>
            <a:ext cx="108306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1" name="Picture 7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48448" y="3329992"/>
            <a:ext cx="1080000" cy="1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 Box 90"/>
          <p:cNvSpPr txBox="1">
            <a:spLocks noChangeArrowheads="1"/>
          </p:cNvSpPr>
          <p:nvPr/>
        </p:nvSpPr>
        <p:spPr bwMode="auto">
          <a:xfrm>
            <a:off x="1043608" y="5805264"/>
            <a:ext cx="309634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Диссертации и прочее </a:t>
            </a:r>
            <a:r>
              <a:rPr lang="en-US" sz="1600" dirty="0" smtClean="0">
                <a:solidFill>
                  <a:srgbClr val="0070C0"/>
                </a:solidFill>
                <a:latin typeface="Comic Sans MS" pitchFamily="66" charset="0"/>
              </a:rPr>
              <a:t>…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pic>
        <p:nvPicPr>
          <p:cNvPr id="62472" name="Picture 8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395536" y="4926888"/>
            <a:ext cx="404308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3" name="Picture 9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792000" y="4926889"/>
            <a:ext cx="36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4" name="Picture 10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1152000" y="4926889"/>
            <a:ext cx="311707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Picture 2" descr="C:\Program Files\MATLAB\R2011b\bin\Work\NL-PCA_Testing\Lena_NLPCA_50_32.84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383896" y="4206808"/>
            <a:ext cx="1094400" cy="10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 descr="C:\Program Files\MATLAB\R2011b\bin\Work\NL-PCA_Testing\Lena_noisy50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206808"/>
            <a:ext cx="1094400" cy="109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476" name="Picture 1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78000" y="5328000"/>
            <a:ext cx="2114537" cy="432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78" name="Picture 14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538000" y="5328000"/>
            <a:ext cx="1944216" cy="433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90"/>
          <p:cNvSpPr txBox="1">
            <a:spLocks noChangeArrowheads="1"/>
          </p:cNvSpPr>
          <p:nvPr/>
        </p:nvSpPr>
        <p:spPr bwMode="auto">
          <a:xfrm>
            <a:off x="4356992" y="5334307"/>
            <a:ext cx="4751512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… </a:t>
            </a:r>
            <a:r>
              <a:rPr lang="ru-RU" sz="1600" dirty="0" smtClean="0">
                <a:solidFill>
                  <a:srgbClr val="C00000"/>
                </a:solidFill>
                <a:latin typeface="Comic Sans MS" pitchFamily="66" charset="0"/>
              </a:rPr>
              <a:t>а также курсы в ФГБОУ ВО ЯрГУ </a:t>
            </a:r>
          </a:p>
          <a:p>
            <a:pPr algn="ctr"/>
            <a:r>
              <a:rPr lang="ru-RU" sz="1600" dirty="0" smtClean="0">
                <a:solidFill>
                  <a:srgbClr val="C00000"/>
                </a:solidFill>
                <a:latin typeface="Comic Sans MS" pitchFamily="66" charset="0"/>
              </a:rPr>
              <a:t>им. П. Г. Демидова</a:t>
            </a: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 (</a:t>
            </a:r>
            <a:r>
              <a:rPr lang="ru-RU" sz="1600" dirty="0" smtClean="0">
                <a:solidFill>
                  <a:srgbClr val="C00000"/>
                </a:solidFill>
                <a:latin typeface="Comic Sans MS" pitchFamily="66" charset="0"/>
              </a:rPr>
              <a:t>«Методы машинного обучения» и «Системы технического зрения»</a:t>
            </a: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)</a:t>
            </a:r>
            <a:endParaRPr lang="en-US" sz="16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0" name="Picture 1" descr="Akvelon_logo2015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Регрессия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непрерывной выходной величины, например, цены на недвижимость)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641215" y="3927372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в 1000-х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долларов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327185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0060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398623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541498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612935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10800000">
            <a:off x="2916258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2916258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10800000">
            <a:off x="2916258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10800000">
            <a:off x="2916258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rot="16200000" flipV="1">
            <a:off x="1710525" y="4147335"/>
            <a:ext cx="260034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001983" y="5456255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2357422" y="5070493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2357422" y="442755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2357422" y="378461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2357422" y="3141680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073420" y="5559998"/>
            <a:ext cx="641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3716356" y="5559998"/>
            <a:ext cx="784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4429124" y="5559998"/>
            <a:ext cx="712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5145106" y="5559998"/>
            <a:ext cx="784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5857884" y="5559998"/>
            <a:ext cx="78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78" name="Прямая соединительная линия 277"/>
          <p:cNvCxnSpPr/>
          <p:nvPr/>
        </p:nvCxnSpPr>
        <p:spPr>
          <a:xfrm rot="16200000" flipH="1">
            <a:off x="3143240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rot="5400000" flipH="1" flipV="1">
            <a:off x="3143240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rot="16200000" flipH="1">
            <a:off x="3500430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rot="5400000" flipH="1" flipV="1">
            <a:off x="3500430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rot="16200000" flipH="1">
            <a:off x="3571869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rot="5400000" flipH="1" flipV="1">
            <a:off x="3571869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rot="16200000" flipH="1">
            <a:off x="3857620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Прямая соединительная линия 284"/>
          <p:cNvCxnSpPr/>
          <p:nvPr/>
        </p:nvCxnSpPr>
        <p:spPr>
          <a:xfrm rot="5400000" flipH="1" flipV="1">
            <a:off x="3857620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Прямая соединительная линия 285"/>
          <p:cNvCxnSpPr/>
          <p:nvPr/>
        </p:nvCxnSpPr>
        <p:spPr>
          <a:xfrm rot="16200000" flipH="1">
            <a:off x="4071934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Прямая соединительная линия 286"/>
          <p:cNvCxnSpPr/>
          <p:nvPr/>
        </p:nvCxnSpPr>
        <p:spPr>
          <a:xfrm rot="5400000" flipH="1" flipV="1">
            <a:off x="4071934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Прямая соединительная линия 287"/>
          <p:cNvCxnSpPr/>
          <p:nvPr/>
        </p:nvCxnSpPr>
        <p:spPr>
          <a:xfrm rot="16200000" flipH="1">
            <a:off x="4429126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Прямая соединительная линия 288"/>
          <p:cNvCxnSpPr/>
          <p:nvPr/>
        </p:nvCxnSpPr>
        <p:spPr>
          <a:xfrm rot="5400000" flipH="1" flipV="1">
            <a:off x="4429126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Прямая соединительная линия 289"/>
          <p:cNvCxnSpPr/>
          <p:nvPr/>
        </p:nvCxnSpPr>
        <p:spPr>
          <a:xfrm rot="16200000" flipH="1">
            <a:off x="4714876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Прямая соединительная линия 290"/>
          <p:cNvCxnSpPr/>
          <p:nvPr/>
        </p:nvCxnSpPr>
        <p:spPr>
          <a:xfrm rot="5400000" flipH="1" flipV="1">
            <a:off x="4714876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Прямая соединительная линия 291"/>
          <p:cNvCxnSpPr/>
          <p:nvPr/>
        </p:nvCxnSpPr>
        <p:spPr>
          <a:xfrm rot="16200000" flipH="1">
            <a:off x="5072068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Прямая соединительная линия 292"/>
          <p:cNvCxnSpPr/>
          <p:nvPr/>
        </p:nvCxnSpPr>
        <p:spPr>
          <a:xfrm rot="5400000" flipH="1" flipV="1">
            <a:off x="5072068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Прямая соединительная линия 293"/>
          <p:cNvCxnSpPr/>
          <p:nvPr/>
        </p:nvCxnSpPr>
        <p:spPr>
          <a:xfrm rot="16200000" flipH="1">
            <a:off x="5429256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Прямая соединительная линия 294"/>
          <p:cNvCxnSpPr/>
          <p:nvPr/>
        </p:nvCxnSpPr>
        <p:spPr>
          <a:xfrm rot="5400000" flipH="1" flipV="1">
            <a:off x="5429256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Прямая соединительная линия 295"/>
          <p:cNvCxnSpPr/>
          <p:nvPr/>
        </p:nvCxnSpPr>
        <p:spPr>
          <a:xfrm rot="16200000" flipH="1">
            <a:off x="5786448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Прямая соединительная линия 296"/>
          <p:cNvCxnSpPr/>
          <p:nvPr/>
        </p:nvCxnSpPr>
        <p:spPr>
          <a:xfrm rot="5400000" flipH="1" flipV="1">
            <a:off x="5786448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54" name="Text Box 7"/>
          <p:cNvSpPr txBox="1">
            <a:spLocks noChangeArrowheads="1"/>
          </p:cNvSpPr>
          <p:nvPr/>
        </p:nvSpPr>
        <p:spPr bwMode="auto">
          <a:xfrm>
            <a:off x="2500298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 в квадратных футах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715040" y="2786058"/>
            <a:ext cx="3143240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Предскажем стоимость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дома по его площади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8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6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Прямая соединительная линия 66"/>
          <p:cNvCxnSpPr/>
          <p:nvPr/>
        </p:nvCxnSpPr>
        <p:spPr>
          <a:xfrm rot="5400000">
            <a:off x="4214810" y="4929198"/>
            <a:ext cx="1000132" cy="1588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Регрессия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непрерывной выходной величины, например, цены на недвижимость)</a:t>
            </a: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641215" y="3927372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в 1000-х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долларов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327185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0060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398623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541498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612935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10800000">
            <a:off x="2916258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2916258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10800000">
            <a:off x="2916258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10800000">
            <a:off x="2916258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rot="16200000" flipV="1">
            <a:off x="1710525" y="4147335"/>
            <a:ext cx="260034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001983" y="5456255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2357422" y="5070493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2357422" y="442755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2357422" y="378461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2357422" y="3141680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073420" y="5559998"/>
            <a:ext cx="641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3716356" y="5559998"/>
            <a:ext cx="784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4429124" y="5559998"/>
            <a:ext cx="712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5145106" y="5559998"/>
            <a:ext cx="784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5857884" y="5559998"/>
            <a:ext cx="78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78" name="Прямая соединительная линия 277"/>
          <p:cNvCxnSpPr/>
          <p:nvPr/>
        </p:nvCxnSpPr>
        <p:spPr>
          <a:xfrm rot="16200000" flipH="1">
            <a:off x="3143240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rot="5400000" flipH="1" flipV="1">
            <a:off x="3143240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rot="16200000" flipH="1">
            <a:off x="3500430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rot="5400000" flipH="1" flipV="1">
            <a:off x="3500430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rot="16200000" flipH="1">
            <a:off x="3571869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rot="5400000" flipH="1" flipV="1">
            <a:off x="3571869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rot="16200000" flipH="1">
            <a:off x="3857620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Прямая соединительная линия 284"/>
          <p:cNvCxnSpPr/>
          <p:nvPr/>
        </p:nvCxnSpPr>
        <p:spPr>
          <a:xfrm rot="5400000" flipH="1" flipV="1">
            <a:off x="3857620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Прямая соединительная линия 285"/>
          <p:cNvCxnSpPr/>
          <p:nvPr/>
        </p:nvCxnSpPr>
        <p:spPr>
          <a:xfrm rot="16200000" flipH="1">
            <a:off x="4071934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Прямая соединительная линия 286"/>
          <p:cNvCxnSpPr/>
          <p:nvPr/>
        </p:nvCxnSpPr>
        <p:spPr>
          <a:xfrm rot="5400000" flipH="1" flipV="1">
            <a:off x="4071934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Прямая соединительная линия 287"/>
          <p:cNvCxnSpPr/>
          <p:nvPr/>
        </p:nvCxnSpPr>
        <p:spPr>
          <a:xfrm rot="16200000" flipH="1">
            <a:off x="4429126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Прямая соединительная линия 288"/>
          <p:cNvCxnSpPr/>
          <p:nvPr/>
        </p:nvCxnSpPr>
        <p:spPr>
          <a:xfrm rot="5400000" flipH="1" flipV="1">
            <a:off x="4429126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Прямая соединительная линия 289"/>
          <p:cNvCxnSpPr/>
          <p:nvPr/>
        </p:nvCxnSpPr>
        <p:spPr>
          <a:xfrm rot="16200000" flipH="1">
            <a:off x="4714876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Прямая соединительная линия 290"/>
          <p:cNvCxnSpPr/>
          <p:nvPr/>
        </p:nvCxnSpPr>
        <p:spPr>
          <a:xfrm rot="5400000" flipH="1" flipV="1">
            <a:off x="4714876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Прямая соединительная линия 291"/>
          <p:cNvCxnSpPr/>
          <p:nvPr/>
        </p:nvCxnSpPr>
        <p:spPr>
          <a:xfrm rot="16200000" flipH="1">
            <a:off x="5072068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Прямая соединительная линия 292"/>
          <p:cNvCxnSpPr/>
          <p:nvPr/>
        </p:nvCxnSpPr>
        <p:spPr>
          <a:xfrm rot="5400000" flipH="1" flipV="1">
            <a:off x="5072068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Прямая соединительная линия 293"/>
          <p:cNvCxnSpPr/>
          <p:nvPr/>
        </p:nvCxnSpPr>
        <p:spPr>
          <a:xfrm rot="16200000" flipH="1">
            <a:off x="5429256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Прямая соединительная линия 294"/>
          <p:cNvCxnSpPr/>
          <p:nvPr/>
        </p:nvCxnSpPr>
        <p:spPr>
          <a:xfrm rot="5400000" flipH="1" flipV="1">
            <a:off x="5429256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Прямая соединительная линия 295"/>
          <p:cNvCxnSpPr/>
          <p:nvPr/>
        </p:nvCxnSpPr>
        <p:spPr>
          <a:xfrm rot="16200000" flipH="1">
            <a:off x="5786448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Прямая соединительная линия 296"/>
          <p:cNvCxnSpPr/>
          <p:nvPr/>
        </p:nvCxnSpPr>
        <p:spPr>
          <a:xfrm rot="5400000" flipH="1" flipV="1">
            <a:off x="5786448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10800000" flipV="1">
            <a:off x="3143240" y="3786190"/>
            <a:ext cx="2786082" cy="15001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>
            <a:off x="3000364" y="4429132"/>
            <a:ext cx="1714512" cy="1588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 стрелкой 70"/>
          <p:cNvCxnSpPr/>
          <p:nvPr/>
        </p:nvCxnSpPr>
        <p:spPr>
          <a:xfrm rot="10800000" flipV="1">
            <a:off x="3000364" y="3786190"/>
            <a:ext cx="785818" cy="64294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 Box 7"/>
          <p:cNvSpPr txBox="1">
            <a:spLocks noChangeArrowheads="1"/>
          </p:cNvSpPr>
          <p:nvPr/>
        </p:nvSpPr>
        <p:spPr bwMode="auto">
          <a:xfrm>
            <a:off x="3143272" y="3071810"/>
            <a:ext cx="19287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предсказанное </a:t>
            </a:r>
          </a:p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значение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74" name="Прямая со стрелкой 73"/>
          <p:cNvCxnSpPr/>
          <p:nvPr/>
        </p:nvCxnSpPr>
        <p:spPr>
          <a:xfrm rot="10800000" flipV="1">
            <a:off x="4714876" y="5072074"/>
            <a:ext cx="1000132" cy="3571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 Box 7"/>
          <p:cNvSpPr txBox="1">
            <a:spLocks noChangeArrowheads="1"/>
          </p:cNvSpPr>
          <p:nvPr/>
        </p:nvSpPr>
        <p:spPr bwMode="auto">
          <a:xfrm>
            <a:off x="5000628" y="4357694"/>
            <a:ext cx="19287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произвольная площадь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8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1" name="Text Box 7"/>
          <p:cNvSpPr txBox="1">
            <a:spLocks noChangeArrowheads="1"/>
          </p:cNvSpPr>
          <p:nvPr/>
        </p:nvSpPr>
        <p:spPr bwMode="auto">
          <a:xfrm>
            <a:off x="2500298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 в квадратных футах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5715040" y="2786058"/>
            <a:ext cx="3143240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Предскажем стоимость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дома по его площади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Регрессия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непрерывной выходной величины, например, цены на недвижимость)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500298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 в квадратных футах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641215" y="3927372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в 1000-х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долларов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327185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0060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398623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541498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612935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10800000">
            <a:off x="2916258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2916258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10800000">
            <a:off x="2916258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10800000">
            <a:off x="2916258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rot="16200000" flipV="1">
            <a:off x="1710525" y="4147335"/>
            <a:ext cx="260034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3001983" y="5456255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2357422" y="5070493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2357422" y="442755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2357422" y="378461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2357422" y="3141680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073420" y="5559998"/>
            <a:ext cx="641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3716356" y="5559998"/>
            <a:ext cx="784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4429124" y="5559998"/>
            <a:ext cx="712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5145106" y="5559998"/>
            <a:ext cx="784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5857884" y="5559998"/>
            <a:ext cx="78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78" name="Прямая соединительная линия 277"/>
          <p:cNvCxnSpPr/>
          <p:nvPr/>
        </p:nvCxnSpPr>
        <p:spPr>
          <a:xfrm rot="16200000" flipH="1">
            <a:off x="3143240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rot="5400000" flipH="1" flipV="1">
            <a:off x="3143240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rot="16200000" flipH="1">
            <a:off x="3500430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rot="5400000" flipH="1" flipV="1">
            <a:off x="3500430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rot="16200000" flipH="1">
            <a:off x="3571869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rot="5400000" flipH="1" flipV="1">
            <a:off x="3571869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rot="16200000" flipH="1">
            <a:off x="3857620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Прямая соединительная линия 284"/>
          <p:cNvCxnSpPr/>
          <p:nvPr/>
        </p:nvCxnSpPr>
        <p:spPr>
          <a:xfrm rot="5400000" flipH="1" flipV="1">
            <a:off x="3857620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Прямая соединительная линия 285"/>
          <p:cNvCxnSpPr/>
          <p:nvPr/>
        </p:nvCxnSpPr>
        <p:spPr>
          <a:xfrm rot="16200000" flipH="1">
            <a:off x="4071934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Прямая соединительная линия 286"/>
          <p:cNvCxnSpPr/>
          <p:nvPr/>
        </p:nvCxnSpPr>
        <p:spPr>
          <a:xfrm rot="5400000" flipH="1" flipV="1">
            <a:off x="4071934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Прямая соединительная линия 287"/>
          <p:cNvCxnSpPr/>
          <p:nvPr/>
        </p:nvCxnSpPr>
        <p:spPr>
          <a:xfrm rot="16200000" flipH="1">
            <a:off x="4429126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Прямая соединительная линия 288"/>
          <p:cNvCxnSpPr/>
          <p:nvPr/>
        </p:nvCxnSpPr>
        <p:spPr>
          <a:xfrm rot="5400000" flipH="1" flipV="1">
            <a:off x="4429126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Прямая соединительная линия 289"/>
          <p:cNvCxnSpPr/>
          <p:nvPr/>
        </p:nvCxnSpPr>
        <p:spPr>
          <a:xfrm rot="16200000" flipH="1">
            <a:off x="4714876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Прямая соединительная линия 290"/>
          <p:cNvCxnSpPr/>
          <p:nvPr/>
        </p:nvCxnSpPr>
        <p:spPr>
          <a:xfrm rot="5400000" flipH="1" flipV="1">
            <a:off x="4714876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Прямая соединительная линия 291"/>
          <p:cNvCxnSpPr/>
          <p:nvPr/>
        </p:nvCxnSpPr>
        <p:spPr>
          <a:xfrm rot="16200000" flipH="1">
            <a:off x="5072068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Прямая соединительная линия 292"/>
          <p:cNvCxnSpPr/>
          <p:nvPr/>
        </p:nvCxnSpPr>
        <p:spPr>
          <a:xfrm rot="5400000" flipH="1" flipV="1">
            <a:off x="5072068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Прямая соединительная линия 293"/>
          <p:cNvCxnSpPr/>
          <p:nvPr/>
        </p:nvCxnSpPr>
        <p:spPr>
          <a:xfrm rot="16200000" flipH="1">
            <a:off x="5429256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Прямая соединительная линия 294"/>
          <p:cNvCxnSpPr/>
          <p:nvPr/>
        </p:nvCxnSpPr>
        <p:spPr>
          <a:xfrm rot="5400000" flipH="1" flipV="1">
            <a:off x="5429256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Прямая соединительная линия 295"/>
          <p:cNvCxnSpPr/>
          <p:nvPr/>
        </p:nvCxnSpPr>
        <p:spPr>
          <a:xfrm rot="16200000" flipH="1">
            <a:off x="5786448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Прямая соединительная линия 296"/>
          <p:cNvCxnSpPr/>
          <p:nvPr/>
        </p:nvCxnSpPr>
        <p:spPr>
          <a:xfrm rot="5400000" flipH="1" flipV="1">
            <a:off x="5786448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Дуга 54"/>
          <p:cNvSpPr/>
          <p:nvPr/>
        </p:nvSpPr>
        <p:spPr>
          <a:xfrm rot="18927492">
            <a:off x="1505649" y="4779462"/>
            <a:ext cx="5349235" cy="2071702"/>
          </a:xfrm>
          <a:prstGeom prst="arc">
            <a:avLst>
              <a:gd name="adj1" fmla="val 15203142"/>
              <a:gd name="adj2" fmla="val 21329484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56" name="Прямая соединительная линия 55"/>
          <p:cNvCxnSpPr/>
          <p:nvPr/>
        </p:nvCxnSpPr>
        <p:spPr>
          <a:xfrm rot="5400000">
            <a:off x="4071765" y="4785698"/>
            <a:ext cx="1286678" cy="2043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>
            <a:off x="3000364" y="4071942"/>
            <a:ext cx="1714512" cy="1588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 стрелкой 58"/>
          <p:cNvCxnSpPr/>
          <p:nvPr/>
        </p:nvCxnSpPr>
        <p:spPr>
          <a:xfrm rot="10800000" flipV="1">
            <a:off x="4714876" y="5072074"/>
            <a:ext cx="1000132" cy="3571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 Box 7"/>
          <p:cNvSpPr txBox="1">
            <a:spLocks noChangeArrowheads="1"/>
          </p:cNvSpPr>
          <p:nvPr/>
        </p:nvSpPr>
        <p:spPr bwMode="auto">
          <a:xfrm>
            <a:off x="5000628" y="4357694"/>
            <a:ext cx="19287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произвольная площадь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1" name="Прямая со стрелкой 60"/>
          <p:cNvCxnSpPr/>
          <p:nvPr/>
        </p:nvCxnSpPr>
        <p:spPr>
          <a:xfrm rot="10800000" flipV="1">
            <a:off x="3000364" y="3786190"/>
            <a:ext cx="785786" cy="2857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 Box 7"/>
          <p:cNvSpPr txBox="1">
            <a:spLocks noChangeArrowheads="1"/>
          </p:cNvSpPr>
          <p:nvPr/>
        </p:nvSpPr>
        <p:spPr bwMode="auto">
          <a:xfrm>
            <a:off x="3143240" y="3071810"/>
            <a:ext cx="1928794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предсказанное </a:t>
            </a:r>
          </a:p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значение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3" name="Text Box 4"/>
          <p:cNvSpPr txBox="1">
            <a:spLocks noChangeArrowheads="1"/>
          </p:cNvSpPr>
          <p:nvPr/>
        </p:nvSpPr>
        <p:spPr bwMode="auto">
          <a:xfrm>
            <a:off x="5715040" y="2786058"/>
            <a:ext cx="3143240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Предскажем стоимость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дома по его площади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Классификация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дискретной выходной величины, например, 0 или 1)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57520" y="5774312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Размер опухоли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573167" y="4356000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Злокачественная опухоль?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327185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0060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3986233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5414983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612935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2916258" y="4229677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6200000" flipV="1">
            <a:off x="1889120" y="4528102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3001983" y="5658427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2214546" y="5476418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 (N)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285984" y="404765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 (P)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 rot="16200000" flipH="1">
            <a:off x="4572000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rot="5400000" flipH="1" flipV="1">
            <a:off x="4572000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16200000" flipH="1">
            <a:off x="492919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rot="5400000" flipH="1" flipV="1">
            <a:off x="492919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16200000" flipH="1">
            <a:off x="5286380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5400000" flipH="1" flipV="1">
            <a:off x="5286380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rot="16200000" flipH="1">
            <a:off x="592932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5400000" flipH="1" flipV="1">
            <a:off x="592932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16200000" flipH="1">
            <a:off x="6286514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5400000" flipH="1" flipV="1">
            <a:off x="6286514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/>
          <p:cNvSpPr/>
          <p:nvPr/>
        </p:nvSpPr>
        <p:spPr>
          <a:xfrm>
            <a:off x="3214678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3643306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4143372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7" name="Text Box 4"/>
          <p:cNvSpPr txBox="1">
            <a:spLocks noChangeArrowheads="1"/>
          </p:cNvSpPr>
          <p:nvPr/>
        </p:nvSpPr>
        <p:spPr bwMode="auto">
          <a:xfrm>
            <a:off x="5286380" y="2842040"/>
            <a:ext cx="3000396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Рак молочной железы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(злокачественный или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доброкачественный)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Классификация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дискретной выходной величины, например, 0 или 1)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57520" y="5774312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Размер опухоли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573167" y="4356000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Злокачественная опухоль?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327185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0060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3986233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5414983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612935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2916258" y="4229677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6200000" flipV="1">
            <a:off x="1889120" y="4528102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3001983" y="5658427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2214546" y="5476418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 (N)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285984" y="404765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 (P)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 rot="16200000" flipH="1">
            <a:off x="4572000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rot="5400000" flipH="1" flipV="1">
            <a:off x="4572000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16200000" flipH="1">
            <a:off x="492919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rot="5400000" flipH="1" flipV="1">
            <a:off x="492919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16200000" flipH="1">
            <a:off x="5286380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5400000" flipH="1" flipV="1">
            <a:off x="5286380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rot="16200000" flipH="1">
            <a:off x="592932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5400000" flipH="1" flipV="1">
            <a:off x="592932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16200000" flipH="1">
            <a:off x="6286514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5400000" flipH="1" flipV="1">
            <a:off x="6286514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/>
          <p:cNvSpPr/>
          <p:nvPr/>
        </p:nvSpPr>
        <p:spPr>
          <a:xfrm>
            <a:off x="3214678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3643306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4143372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rot="5400000">
            <a:off x="3680047" y="4892458"/>
            <a:ext cx="1643075" cy="2044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rot="16200000" flipH="1">
            <a:off x="3893339" y="4179099"/>
            <a:ext cx="785818" cy="2857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3286116" y="2928934"/>
            <a:ext cx="157160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найти</a:t>
            </a:r>
          </a:p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границу решения! 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5286380" y="2842040"/>
            <a:ext cx="3000396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Рак молочной железы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(злокачественный или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доброкачественный)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Классификация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дискретной выходной величины, например, 0 или 1)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2857520" y="5774312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Размер опухоли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573167" y="4356000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Злокачественная опухоль?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327185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70060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3986233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5414983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6129358" y="566477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2916258" y="4229677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6200000" flipV="1">
            <a:off x="1889120" y="4528102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3001983" y="5658427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2214546" y="5476418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 (N)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2285984" y="404765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 (P)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7" name="Прямая соединительная линия 46"/>
          <p:cNvCxnSpPr/>
          <p:nvPr/>
        </p:nvCxnSpPr>
        <p:spPr>
          <a:xfrm rot="16200000" flipH="1">
            <a:off x="4572000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/>
          <p:cNvCxnSpPr/>
          <p:nvPr/>
        </p:nvCxnSpPr>
        <p:spPr>
          <a:xfrm rot="5400000" flipH="1" flipV="1">
            <a:off x="4572000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16200000" flipH="1">
            <a:off x="492919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rot="5400000" flipH="1" flipV="1">
            <a:off x="492919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16200000" flipH="1">
            <a:off x="5286380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5400000" flipH="1" flipV="1">
            <a:off x="5286380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rot="16200000" flipH="1">
            <a:off x="592932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5400000" flipH="1" flipV="1">
            <a:off x="5929322" y="414338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16200000" flipH="1">
            <a:off x="6286514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5400000" flipH="1" flipV="1">
            <a:off x="6286514" y="414338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Овал 67"/>
          <p:cNvSpPr/>
          <p:nvPr/>
        </p:nvSpPr>
        <p:spPr>
          <a:xfrm>
            <a:off x="3214678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9" name="Овал 68"/>
          <p:cNvSpPr/>
          <p:nvPr/>
        </p:nvSpPr>
        <p:spPr>
          <a:xfrm>
            <a:off x="3643306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0" name="Овал 69"/>
          <p:cNvSpPr/>
          <p:nvPr/>
        </p:nvSpPr>
        <p:spPr>
          <a:xfrm>
            <a:off x="4143372" y="5500702"/>
            <a:ext cx="285752" cy="28575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7" name="Прямая соединительная линия 36"/>
          <p:cNvCxnSpPr/>
          <p:nvPr/>
        </p:nvCxnSpPr>
        <p:spPr>
          <a:xfrm rot="5400000">
            <a:off x="3680047" y="4892456"/>
            <a:ext cx="1643075" cy="2044"/>
          </a:xfrm>
          <a:prstGeom prst="line">
            <a:avLst/>
          </a:prstGeom>
          <a:ln w="38100">
            <a:solidFill>
              <a:srgbClr val="333399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 rot="16200000" flipH="1">
            <a:off x="3893339" y="4179099"/>
            <a:ext cx="785818" cy="28575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3286116" y="2928934"/>
            <a:ext cx="157160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найти</a:t>
            </a:r>
          </a:p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границу решения! 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5857884" y="4500570"/>
            <a:ext cx="328614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предсказать тип опухоли для ее произвольного размера 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2" name="Прямая со стрелкой 41"/>
          <p:cNvCxnSpPr/>
          <p:nvPr/>
        </p:nvCxnSpPr>
        <p:spPr>
          <a:xfrm rot="10800000" flipV="1">
            <a:off x="5715008" y="5214950"/>
            <a:ext cx="785818" cy="42862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/>
          <p:cNvCxnSpPr/>
          <p:nvPr/>
        </p:nvCxnSpPr>
        <p:spPr>
          <a:xfrm rot="16200000" flipH="1">
            <a:off x="5643572" y="4143381"/>
            <a:ext cx="214312" cy="2143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rot="5400000" flipH="1" flipV="1">
            <a:off x="5643572" y="4143381"/>
            <a:ext cx="214312" cy="2143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44" name="Text Box 4"/>
          <p:cNvSpPr txBox="1">
            <a:spLocks noChangeArrowheads="1"/>
          </p:cNvSpPr>
          <p:nvPr/>
        </p:nvSpPr>
        <p:spPr bwMode="auto">
          <a:xfrm>
            <a:off x="5286380" y="2842040"/>
            <a:ext cx="3000396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Рак молочной железы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(злокачественный или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доброкачественный)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1539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без учителя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012301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 rot="-5400000">
            <a:off x="-1672706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1426639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rot="5400000">
            <a:off x="2855389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rot="5400000">
            <a:off x="2141014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rot="5400000">
            <a:off x="3569764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284139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4998514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10800000">
            <a:off x="1071039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10800000">
            <a:off x="1071039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rot="10800000">
            <a:off x="1071039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10800000">
            <a:off x="1071039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1071039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10800000">
            <a:off x="1071039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6200000" flipV="1">
            <a:off x="-848645" y="3433384"/>
            <a:ext cx="4029869" cy="1905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1156764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656701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656701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656701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656701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656701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656701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1299639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2014014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2728389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442764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157139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4871514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2593990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2451115" y="3313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236803" y="3527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2236803" y="3670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879740" y="38846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2522553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379678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451115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379678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451115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2736865" y="42418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2808303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593990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1879615" y="3741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1951053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2032015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2165365" y="38941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1808178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2165365" y="50990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2379678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2308240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2308240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2236803" y="40274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2022490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2174890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2236803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2165365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2093928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2165365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/>
          <p:cNvSpPr/>
          <p:nvPr/>
        </p:nvSpPr>
        <p:spPr>
          <a:xfrm>
            <a:off x="2022490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/>
          <p:cNvSpPr/>
          <p:nvPr/>
        </p:nvSpPr>
        <p:spPr>
          <a:xfrm>
            <a:off x="2022490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1951053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/>
          <p:cNvSpPr/>
          <p:nvPr/>
        </p:nvSpPr>
        <p:spPr>
          <a:xfrm>
            <a:off x="1951053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1951053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2022490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093928" y="42418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2174890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2093928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2308240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2308240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/>
          <p:cNvSpPr/>
          <p:nvPr/>
        </p:nvSpPr>
        <p:spPr>
          <a:xfrm>
            <a:off x="2379678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/>
          <p:cNvSpPr/>
          <p:nvPr/>
        </p:nvSpPr>
        <p:spPr>
          <a:xfrm>
            <a:off x="2451115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2451115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2174890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/>
          <p:cNvSpPr/>
          <p:nvPr/>
        </p:nvSpPr>
        <p:spPr>
          <a:xfrm>
            <a:off x="2022490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/>
          <p:cNvSpPr/>
          <p:nvPr/>
        </p:nvSpPr>
        <p:spPr>
          <a:xfrm>
            <a:off x="2093928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2022490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2093928" y="44561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2174890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093928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1951053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2022490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2174890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2093928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2022490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2022490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2093928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2174890" y="4741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2308240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2236803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2236803" y="47418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/>
          <p:cNvSpPr/>
          <p:nvPr/>
        </p:nvSpPr>
        <p:spPr>
          <a:xfrm>
            <a:off x="2236803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/>
          <p:cNvSpPr/>
          <p:nvPr/>
        </p:nvSpPr>
        <p:spPr>
          <a:xfrm>
            <a:off x="2308240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/>
          <p:cNvSpPr/>
          <p:nvPr/>
        </p:nvSpPr>
        <p:spPr>
          <a:xfrm>
            <a:off x="2451115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2308240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/>
          <p:cNvSpPr/>
          <p:nvPr/>
        </p:nvSpPr>
        <p:spPr>
          <a:xfrm>
            <a:off x="2379678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2451115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2379678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2308240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2308240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2165365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2093928" y="49561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2093928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2093928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2093928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2022490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1951053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2022490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/>
          <p:cNvSpPr/>
          <p:nvPr/>
        </p:nvSpPr>
        <p:spPr>
          <a:xfrm>
            <a:off x="1951053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/>
          <p:cNvSpPr/>
          <p:nvPr/>
        </p:nvSpPr>
        <p:spPr>
          <a:xfrm>
            <a:off x="2022490" y="4884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/>
          <p:cNvSpPr/>
          <p:nvPr/>
        </p:nvSpPr>
        <p:spPr>
          <a:xfrm>
            <a:off x="1951053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/>
          <p:cNvSpPr/>
          <p:nvPr/>
        </p:nvSpPr>
        <p:spPr>
          <a:xfrm>
            <a:off x="2022490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/>
          <p:cNvSpPr/>
          <p:nvPr/>
        </p:nvSpPr>
        <p:spPr>
          <a:xfrm>
            <a:off x="2174890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3236928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3522678" y="3741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3165490" y="3598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>
            <a:off x="3308365" y="3598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2951178" y="3455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0" name="Прямоугольник 129"/>
          <p:cNvSpPr/>
          <p:nvPr/>
        </p:nvSpPr>
        <p:spPr>
          <a:xfrm>
            <a:off x="3165490" y="3527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1" name="Прямоугольник 130"/>
          <p:cNvSpPr/>
          <p:nvPr/>
        </p:nvSpPr>
        <p:spPr>
          <a:xfrm>
            <a:off x="3165490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3308365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3" name="Прямоугольник 132"/>
          <p:cNvSpPr/>
          <p:nvPr/>
        </p:nvSpPr>
        <p:spPr>
          <a:xfrm>
            <a:off x="3317890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4" name="Прямоугольник 133"/>
          <p:cNvSpPr/>
          <p:nvPr/>
        </p:nvSpPr>
        <p:spPr>
          <a:xfrm>
            <a:off x="3451240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3736990" y="3455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6" name="Прямоугольник 135"/>
          <p:cNvSpPr/>
          <p:nvPr/>
        </p:nvSpPr>
        <p:spPr>
          <a:xfrm>
            <a:off x="3603640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3808428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8" name="Прямоугольник 137"/>
          <p:cNvSpPr/>
          <p:nvPr/>
        </p:nvSpPr>
        <p:spPr>
          <a:xfrm>
            <a:off x="3736990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9" name="Прямоугольник 138"/>
          <p:cNvSpPr/>
          <p:nvPr/>
        </p:nvSpPr>
        <p:spPr>
          <a:xfrm>
            <a:off x="3665553" y="3313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0" name="Прямоугольник 139"/>
          <p:cNvSpPr/>
          <p:nvPr/>
        </p:nvSpPr>
        <p:spPr>
          <a:xfrm>
            <a:off x="3665553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3951303" y="3598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2" name="Прямоугольник 141"/>
          <p:cNvSpPr/>
          <p:nvPr/>
        </p:nvSpPr>
        <p:spPr>
          <a:xfrm>
            <a:off x="4522803" y="1741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4308490" y="1812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4" name="Прямоугольник 143"/>
          <p:cNvSpPr/>
          <p:nvPr/>
        </p:nvSpPr>
        <p:spPr>
          <a:xfrm>
            <a:off x="4165615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5" name="Прямоугольник 144"/>
          <p:cNvSpPr/>
          <p:nvPr/>
        </p:nvSpPr>
        <p:spPr>
          <a:xfrm>
            <a:off x="4022740" y="1955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6" name="Прямоугольник 145"/>
          <p:cNvSpPr/>
          <p:nvPr/>
        </p:nvSpPr>
        <p:spPr>
          <a:xfrm>
            <a:off x="3736990" y="2036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7" name="Прямоугольник 146"/>
          <p:cNvSpPr/>
          <p:nvPr/>
        </p:nvSpPr>
        <p:spPr>
          <a:xfrm>
            <a:off x="3736990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3665553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9" name="Прямоугольник 148"/>
          <p:cNvSpPr/>
          <p:nvPr/>
        </p:nvSpPr>
        <p:spPr>
          <a:xfrm>
            <a:off x="3817953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0" name="Прямоугольник 149"/>
          <p:cNvSpPr/>
          <p:nvPr/>
        </p:nvSpPr>
        <p:spPr>
          <a:xfrm>
            <a:off x="3808428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1" name="Прямоугольник 150"/>
          <p:cNvSpPr/>
          <p:nvPr/>
        </p:nvSpPr>
        <p:spPr>
          <a:xfrm>
            <a:off x="3960828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2" name="Прямоугольник 151"/>
          <p:cNvSpPr/>
          <p:nvPr/>
        </p:nvSpPr>
        <p:spPr>
          <a:xfrm>
            <a:off x="3379803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3308365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4" name="Прямоугольник 153"/>
          <p:cNvSpPr/>
          <p:nvPr/>
        </p:nvSpPr>
        <p:spPr>
          <a:xfrm>
            <a:off x="316549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5" name="Прямоугольник 154"/>
          <p:cNvSpPr/>
          <p:nvPr/>
        </p:nvSpPr>
        <p:spPr>
          <a:xfrm>
            <a:off x="3379803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6" name="Прямоугольник 155"/>
          <p:cNvSpPr/>
          <p:nvPr/>
        </p:nvSpPr>
        <p:spPr>
          <a:xfrm>
            <a:off x="323692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7" name="Прямоугольник 156"/>
          <p:cNvSpPr/>
          <p:nvPr/>
        </p:nvSpPr>
        <p:spPr>
          <a:xfrm>
            <a:off x="3379803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8" name="Прямоугольник 157"/>
          <p:cNvSpPr/>
          <p:nvPr/>
        </p:nvSpPr>
        <p:spPr>
          <a:xfrm>
            <a:off x="3451240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352267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3451240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522678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522678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736990" y="3179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4" name="Прямоугольник 163"/>
          <p:cNvSpPr/>
          <p:nvPr/>
        </p:nvSpPr>
        <p:spPr>
          <a:xfrm>
            <a:off x="3879865" y="3241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5" name="Прямоугольник 164"/>
          <p:cNvSpPr/>
          <p:nvPr/>
        </p:nvSpPr>
        <p:spPr>
          <a:xfrm>
            <a:off x="4237053" y="31702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6" name="Прямоугольник 165"/>
          <p:cNvSpPr/>
          <p:nvPr/>
        </p:nvSpPr>
        <p:spPr>
          <a:xfrm>
            <a:off x="4032265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7" name="Прямоугольник 166"/>
          <p:cNvSpPr/>
          <p:nvPr/>
        </p:nvSpPr>
        <p:spPr>
          <a:xfrm>
            <a:off x="3879865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8" name="Прямоугольник 167"/>
          <p:cNvSpPr/>
          <p:nvPr/>
        </p:nvSpPr>
        <p:spPr>
          <a:xfrm>
            <a:off x="3951303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9" name="Прямоугольник 168"/>
          <p:cNvSpPr/>
          <p:nvPr/>
        </p:nvSpPr>
        <p:spPr>
          <a:xfrm>
            <a:off x="4022740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0" name="Прямоугольник 169"/>
          <p:cNvSpPr/>
          <p:nvPr/>
        </p:nvSpPr>
        <p:spPr>
          <a:xfrm>
            <a:off x="4165615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1" name="Прямоугольник 170"/>
          <p:cNvSpPr/>
          <p:nvPr/>
        </p:nvSpPr>
        <p:spPr>
          <a:xfrm>
            <a:off x="4237053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2" name="Прямоугольник 171"/>
          <p:cNvSpPr/>
          <p:nvPr/>
        </p:nvSpPr>
        <p:spPr>
          <a:xfrm>
            <a:off x="4451365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3" name="Прямоугольник 172"/>
          <p:cNvSpPr/>
          <p:nvPr/>
        </p:nvSpPr>
        <p:spPr>
          <a:xfrm>
            <a:off x="4522803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" name="Прямоугольник 173"/>
          <p:cNvSpPr/>
          <p:nvPr/>
        </p:nvSpPr>
        <p:spPr>
          <a:xfrm>
            <a:off x="4022740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5" name="Прямоугольник 174"/>
          <p:cNvSpPr/>
          <p:nvPr/>
        </p:nvSpPr>
        <p:spPr>
          <a:xfrm>
            <a:off x="3951303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6" name="Прямоугольник 175"/>
          <p:cNvSpPr/>
          <p:nvPr/>
        </p:nvSpPr>
        <p:spPr>
          <a:xfrm>
            <a:off x="3951303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7" name="Прямоугольник 176"/>
          <p:cNvSpPr/>
          <p:nvPr/>
        </p:nvSpPr>
        <p:spPr>
          <a:xfrm>
            <a:off x="3951303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8" name="Прямоугольник 177"/>
          <p:cNvSpPr/>
          <p:nvPr/>
        </p:nvSpPr>
        <p:spPr>
          <a:xfrm>
            <a:off x="4022740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9" name="Прямоугольник 178"/>
          <p:cNvSpPr/>
          <p:nvPr/>
        </p:nvSpPr>
        <p:spPr>
          <a:xfrm>
            <a:off x="4237053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0" name="Прямоугольник 179"/>
          <p:cNvSpPr/>
          <p:nvPr/>
        </p:nvSpPr>
        <p:spPr>
          <a:xfrm>
            <a:off x="4165615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1" name="Прямоугольник 180"/>
          <p:cNvSpPr/>
          <p:nvPr/>
        </p:nvSpPr>
        <p:spPr>
          <a:xfrm>
            <a:off x="4308490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2" name="Прямоугольник 181"/>
          <p:cNvSpPr/>
          <p:nvPr/>
        </p:nvSpPr>
        <p:spPr>
          <a:xfrm>
            <a:off x="4237053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3" name="Прямоугольник 182"/>
          <p:cNvSpPr/>
          <p:nvPr/>
        </p:nvSpPr>
        <p:spPr>
          <a:xfrm>
            <a:off x="4165615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4" name="Прямоугольник 183"/>
          <p:cNvSpPr/>
          <p:nvPr/>
        </p:nvSpPr>
        <p:spPr>
          <a:xfrm>
            <a:off x="4451365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5" name="Прямоугольник 184"/>
          <p:cNvSpPr/>
          <p:nvPr/>
        </p:nvSpPr>
        <p:spPr>
          <a:xfrm>
            <a:off x="4379928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6" name="Прямоугольник 185"/>
          <p:cNvSpPr/>
          <p:nvPr/>
        </p:nvSpPr>
        <p:spPr>
          <a:xfrm>
            <a:off x="4379928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7" name="Прямоугольник 186"/>
          <p:cNvSpPr/>
          <p:nvPr/>
        </p:nvSpPr>
        <p:spPr>
          <a:xfrm>
            <a:off x="4379928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8" name="Прямоугольник 187"/>
          <p:cNvSpPr/>
          <p:nvPr/>
        </p:nvSpPr>
        <p:spPr>
          <a:xfrm>
            <a:off x="4308490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Прямоугольник 188"/>
          <p:cNvSpPr/>
          <p:nvPr/>
        </p:nvSpPr>
        <p:spPr>
          <a:xfrm>
            <a:off x="3665553" y="23129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0" name="Прямоугольник 189"/>
          <p:cNvSpPr/>
          <p:nvPr/>
        </p:nvSpPr>
        <p:spPr>
          <a:xfrm>
            <a:off x="3665553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1" name="Прямоугольник 190"/>
          <p:cNvSpPr/>
          <p:nvPr/>
        </p:nvSpPr>
        <p:spPr>
          <a:xfrm>
            <a:off x="3594115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2" name="Прямоугольник 191"/>
          <p:cNvSpPr/>
          <p:nvPr/>
        </p:nvSpPr>
        <p:spPr>
          <a:xfrm>
            <a:off x="3522678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3" name="Прямоугольник 192"/>
          <p:cNvSpPr/>
          <p:nvPr/>
        </p:nvSpPr>
        <p:spPr>
          <a:xfrm>
            <a:off x="3594115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4" name="Прямоугольник 193"/>
          <p:cNvSpPr/>
          <p:nvPr/>
        </p:nvSpPr>
        <p:spPr>
          <a:xfrm>
            <a:off x="3451240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5" name="Прямоугольник 194"/>
          <p:cNvSpPr/>
          <p:nvPr/>
        </p:nvSpPr>
        <p:spPr>
          <a:xfrm>
            <a:off x="3522678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6" name="Прямоугольник 195"/>
          <p:cNvSpPr/>
          <p:nvPr/>
        </p:nvSpPr>
        <p:spPr>
          <a:xfrm>
            <a:off x="3522678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3736990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8" name="Прямоугольник 197"/>
          <p:cNvSpPr/>
          <p:nvPr/>
        </p:nvSpPr>
        <p:spPr>
          <a:xfrm>
            <a:off x="388939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9" name="Прямоугольник 198"/>
          <p:cNvSpPr/>
          <p:nvPr/>
        </p:nvSpPr>
        <p:spPr>
          <a:xfrm>
            <a:off x="3808428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0" name="Прямоугольник 199"/>
          <p:cNvSpPr/>
          <p:nvPr/>
        </p:nvSpPr>
        <p:spPr>
          <a:xfrm>
            <a:off x="3736990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1" name="Прямоугольник 200"/>
          <p:cNvSpPr/>
          <p:nvPr/>
        </p:nvSpPr>
        <p:spPr>
          <a:xfrm>
            <a:off x="4379928" y="2598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2" name="Прямоугольник 201"/>
          <p:cNvSpPr/>
          <p:nvPr/>
        </p:nvSpPr>
        <p:spPr>
          <a:xfrm>
            <a:off x="4165615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3" name="Прямоугольник 202"/>
          <p:cNvSpPr/>
          <p:nvPr/>
        </p:nvSpPr>
        <p:spPr>
          <a:xfrm>
            <a:off x="4094178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4" name="Прямоугольник 203"/>
          <p:cNvSpPr/>
          <p:nvPr/>
        </p:nvSpPr>
        <p:spPr>
          <a:xfrm>
            <a:off x="4165615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5" name="Прямоугольник 204"/>
          <p:cNvSpPr/>
          <p:nvPr/>
        </p:nvSpPr>
        <p:spPr>
          <a:xfrm>
            <a:off x="4237053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6" name="Прямоугольник 205"/>
          <p:cNvSpPr/>
          <p:nvPr/>
        </p:nvSpPr>
        <p:spPr>
          <a:xfrm>
            <a:off x="4308490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7" name="Прямоугольник 206"/>
          <p:cNvSpPr/>
          <p:nvPr/>
        </p:nvSpPr>
        <p:spPr>
          <a:xfrm>
            <a:off x="4237053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8" name="Прямоугольник 207"/>
          <p:cNvSpPr/>
          <p:nvPr/>
        </p:nvSpPr>
        <p:spPr>
          <a:xfrm>
            <a:off x="4165615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9" name="Прямоугольник 208"/>
          <p:cNvSpPr/>
          <p:nvPr/>
        </p:nvSpPr>
        <p:spPr>
          <a:xfrm>
            <a:off x="430849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0" name="Прямоугольник 209"/>
          <p:cNvSpPr/>
          <p:nvPr/>
        </p:nvSpPr>
        <p:spPr>
          <a:xfrm>
            <a:off x="4237053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1" name="Прямоугольник 210"/>
          <p:cNvSpPr/>
          <p:nvPr/>
        </p:nvSpPr>
        <p:spPr>
          <a:xfrm>
            <a:off x="4165615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2" name="Прямоугольник 211"/>
          <p:cNvSpPr/>
          <p:nvPr/>
        </p:nvSpPr>
        <p:spPr>
          <a:xfrm>
            <a:off x="4094178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3" name="Прямоугольник 212"/>
          <p:cNvSpPr/>
          <p:nvPr/>
        </p:nvSpPr>
        <p:spPr>
          <a:xfrm>
            <a:off x="3808428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4" name="Прямоугольник 213"/>
          <p:cNvSpPr/>
          <p:nvPr/>
        </p:nvSpPr>
        <p:spPr>
          <a:xfrm>
            <a:off x="4451365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5" name="Прямоугольник 214"/>
          <p:cNvSpPr/>
          <p:nvPr/>
        </p:nvSpPr>
        <p:spPr>
          <a:xfrm>
            <a:off x="4308490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6" name="Прямоугольник 215"/>
          <p:cNvSpPr/>
          <p:nvPr/>
        </p:nvSpPr>
        <p:spPr>
          <a:xfrm>
            <a:off x="4237053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7" name="Прямоугольник 216"/>
          <p:cNvSpPr/>
          <p:nvPr/>
        </p:nvSpPr>
        <p:spPr>
          <a:xfrm>
            <a:off x="4318015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8" name="Прямоугольник 217"/>
          <p:cNvSpPr/>
          <p:nvPr/>
        </p:nvSpPr>
        <p:spPr>
          <a:xfrm>
            <a:off x="4237053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9" name="Прямоугольник 218"/>
          <p:cNvSpPr/>
          <p:nvPr/>
        </p:nvSpPr>
        <p:spPr>
          <a:xfrm>
            <a:off x="4165615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0" name="Прямоугольник 219"/>
          <p:cNvSpPr/>
          <p:nvPr/>
        </p:nvSpPr>
        <p:spPr>
          <a:xfrm>
            <a:off x="4094178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1" name="Прямоугольник 220"/>
          <p:cNvSpPr/>
          <p:nvPr/>
        </p:nvSpPr>
        <p:spPr>
          <a:xfrm>
            <a:off x="4094178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2" name="Прямоугольник 221"/>
          <p:cNvSpPr/>
          <p:nvPr/>
        </p:nvSpPr>
        <p:spPr>
          <a:xfrm>
            <a:off x="4237053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3" name="Прямоугольник 222"/>
          <p:cNvSpPr/>
          <p:nvPr/>
        </p:nvSpPr>
        <p:spPr>
          <a:xfrm>
            <a:off x="4094178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4" name="Прямоугольник 223"/>
          <p:cNvSpPr/>
          <p:nvPr/>
        </p:nvSpPr>
        <p:spPr>
          <a:xfrm>
            <a:off x="4165615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5" name="Прямоугольник 224"/>
          <p:cNvSpPr/>
          <p:nvPr/>
        </p:nvSpPr>
        <p:spPr>
          <a:xfrm>
            <a:off x="402274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6" name="Прямоугольник 225"/>
          <p:cNvSpPr/>
          <p:nvPr/>
        </p:nvSpPr>
        <p:spPr>
          <a:xfrm>
            <a:off x="4022740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7" name="Прямоугольник 226"/>
          <p:cNvSpPr/>
          <p:nvPr/>
        </p:nvSpPr>
        <p:spPr>
          <a:xfrm>
            <a:off x="4022740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8" name="Прямоугольник 227"/>
          <p:cNvSpPr/>
          <p:nvPr/>
        </p:nvSpPr>
        <p:spPr>
          <a:xfrm>
            <a:off x="3951303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9" name="Прямоугольник 228"/>
          <p:cNvSpPr/>
          <p:nvPr/>
        </p:nvSpPr>
        <p:spPr>
          <a:xfrm>
            <a:off x="3879865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0" name="Прямоугольник 229"/>
          <p:cNvSpPr/>
          <p:nvPr/>
        </p:nvSpPr>
        <p:spPr>
          <a:xfrm>
            <a:off x="3808428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1" name="Прямоугольник 230"/>
          <p:cNvSpPr/>
          <p:nvPr/>
        </p:nvSpPr>
        <p:spPr>
          <a:xfrm>
            <a:off x="3951303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2" name="Прямоугольник 231"/>
          <p:cNvSpPr/>
          <p:nvPr/>
        </p:nvSpPr>
        <p:spPr>
          <a:xfrm>
            <a:off x="3879865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3" name="Прямоугольник 232"/>
          <p:cNvSpPr/>
          <p:nvPr/>
        </p:nvSpPr>
        <p:spPr>
          <a:xfrm>
            <a:off x="3808428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4" name="Прямоугольник 233"/>
          <p:cNvSpPr/>
          <p:nvPr/>
        </p:nvSpPr>
        <p:spPr>
          <a:xfrm>
            <a:off x="3736990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5" name="Прямоугольник 234"/>
          <p:cNvSpPr/>
          <p:nvPr/>
        </p:nvSpPr>
        <p:spPr>
          <a:xfrm>
            <a:off x="3736990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6" name="Прямоугольник 235"/>
          <p:cNvSpPr/>
          <p:nvPr/>
        </p:nvSpPr>
        <p:spPr>
          <a:xfrm>
            <a:off x="3665553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7" name="Прямоугольник 236"/>
          <p:cNvSpPr/>
          <p:nvPr/>
        </p:nvSpPr>
        <p:spPr>
          <a:xfrm>
            <a:off x="3951303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8" name="Прямоугольник 237"/>
          <p:cNvSpPr/>
          <p:nvPr/>
        </p:nvSpPr>
        <p:spPr>
          <a:xfrm>
            <a:off x="423705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9" name="Прямоугольник 238"/>
          <p:cNvSpPr/>
          <p:nvPr/>
        </p:nvSpPr>
        <p:spPr>
          <a:xfrm>
            <a:off x="4165615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0" name="Прямоугольник 239"/>
          <p:cNvSpPr/>
          <p:nvPr/>
        </p:nvSpPr>
        <p:spPr>
          <a:xfrm>
            <a:off x="3808428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1" name="Прямоугольник 240"/>
          <p:cNvSpPr/>
          <p:nvPr/>
        </p:nvSpPr>
        <p:spPr>
          <a:xfrm>
            <a:off x="3879865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2" name="Прямоугольник 241"/>
          <p:cNvSpPr/>
          <p:nvPr/>
        </p:nvSpPr>
        <p:spPr>
          <a:xfrm>
            <a:off x="3960828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3" name="Прямоугольник 242"/>
          <p:cNvSpPr/>
          <p:nvPr/>
        </p:nvSpPr>
        <p:spPr>
          <a:xfrm>
            <a:off x="4022740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4" name="Прямоугольник 243"/>
          <p:cNvSpPr/>
          <p:nvPr/>
        </p:nvSpPr>
        <p:spPr>
          <a:xfrm>
            <a:off x="4094178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5" name="Прямоугольник 244"/>
          <p:cNvSpPr/>
          <p:nvPr/>
        </p:nvSpPr>
        <p:spPr>
          <a:xfrm>
            <a:off x="4094178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6" name="Прямоугольник 245"/>
          <p:cNvSpPr/>
          <p:nvPr/>
        </p:nvSpPr>
        <p:spPr>
          <a:xfrm>
            <a:off x="409417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7" name="Прямоугольник 246"/>
          <p:cNvSpPr/>
          <p:nvPr/>
        </p:nvSpPr>
        <p:spPr>
          <a:xfrm>
            <a:off x="4094178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8" name="Прямоугольник 247"/>
          <p:cNvSpPr/>
          <p:nvPr/>
        </p:nvSpPr>
        <p:spPr>
          <a:xfrm>
            <a:off x="395130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9" name="Прямоугольник 248"/>
          <p:cNvSpPr/>
          <p:nvPr/>
        </p:nvSpPr>
        <p:spPr>
          <a:xfrm>
            <a:off x="3960828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0" name="Прямоугольник 249"/>
          <p:cNvSpPr/>
          <p:nvPr/>
        </p:nvSpPr>
        <p:spPr>
          <a:xfrm>
            <a:off x="3951303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1" name="Прямоугольник 250"/>
          <p:cNvSpPr/>
          <p:nvPr/>
        </p:nvSpPr>
        <p:spPr>
          <a:xfrm>
            <a:off x="4022740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2" name="Прямоугольник 251"/>
          <p:cNvSpPr/>
          <p:nvPr/>
        </p:nvSpPr>
        <p:spPr>
          <a:xfrm>
            <a:off x="4022740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3" name="Прямоугольник 252"/>
          <p:cNvSpPr/>
          <p:nvPr/>
        </p:nvSpPr>
        <p:spPr>
          <a:xfrm>
            <a:off x="3736990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4" name="Прямоугольник 253"/>
          <p:cNvSpPr/>
          <p:nvPr/>
        </p:nvSpPr>
        <p:spPr>
          <a:xfrm>
            <a:off x="3665553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5" name="Прямоугольник 254"/>
          <p:cNvSpPr/>
          <p:nvPr/>
        </p:nvSpPr>
        <p:spPr>
          <a:xfrm>
            <a:off x="3808428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6" name="Прямоугольник 255"/>
          <p:cNvSpPr/>
          <p:nvPr/>
        </p:nvSpPr>
        <p:spPr>
          <a:xfrm>
            <a:off x="3879865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7" name="Прямоугольник 256"/>
          <p:cNvSpPr/>
          <p:nvPr/>
        </p:nvSpPr>
        <p:spPr>
          <a:xfrm>
            <a:off x="3879865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8" name="Прямоугольник 257"/>
          <p:cNvSpPr/>
          <p:nvPr/>
        </p:nvSpPr>
        <p:spPr>
          <a:xfrm>
            <a:off x="3594115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9" name="Прямоугольник 258"/>
          <p:cNvSpPr/>
          <p:nvPr/>
        </p:nvSpPr>
        <p:spPr>
          <a:xfrm>
            <a:off x="3736990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0" name="Прямоугольник 259"/>
          <p:cNvSpPr/>
          <p:nvPr/>
        </p:nvSpPr>
        <p:spPr>
          <a:xfrm>
            <a:off x="3665553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1" name="Прямоугольник 260"/>
          <p:cNvSpPr/>
          <p:nvPr/>
        </p:nvSpPr>
        <p:spPr>
          <a:xfrm>
            <a:off x="366555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2" name="Прямоугольник 261"/>
          <p:cNvSpPr/>
          <p:nvPr/>
        </p:nvSpPr>
        <p:spPr>
          <a:xfrm>
            <a:off x="380842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3" name="Прямоугольник 262"/>
          <p:cNvSpPr/>
          <p:nvPr/>
        </p:nvSpPr>
        <p:spPr>
          <a:xfrm>
            <a:off x="3736990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4" name="Прямоугольник 263"/>
          <p:cNvSpPr/>
          <p:nvPr/>
        </p:nvSpPr>
        <p:spPr>
          <a:xfrm>
            <a:off x="366555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5" name="Прямоугольник 264"/>
          <p:cNvSpPr/>
          <p:nvPr/>
        </p:nvSpPr>
        <p:spPr>
          <a:xfrm>
            <a:off x="3594115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6" name="Прямоугольник 265"/>
          <p:cNvSpPr/>
          <p:nvPr/>
        </p:nvSpPr>
        <p:spPr>
          <a:xfrm>
            <a:off x="4308490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7" name="Прямоугольник 266"/>
          <p:cNvSpPr/>
          <p:nvPr/>
        </p:nvSpPr>
        <p:spPr>
          <a:xfrm>
            <a:off x="3960828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268" name="Прямая соединительная линия 267"/>
          <p:cNvCxnSpPr/>
          <p:nvPr/>
        </p:nvCxnSpPr>
        <p:spPr>
          <a:xfrm rot="16200000" flipH="1">
            <a:off x="2143141" y="4286255"/>
            <a:ext cx="214312" cy="21431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Прямая соединительная линия 268"/>
          <p:cNvCxnSpPr/>
          <p:nvPr/>
        </p:nvCxnSpPr>
        <p:spPr>
          <a:xfrm rot="5400000" flipH="1" flipV="1">
            <a:off x="2143141" y="4286255"/>
            <a:ext cx="214312" cy="21431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Прямая соединительная линия 269"/>
          <p:cNvCxnSpPr/>
          <p:nvPr/>
        </p:nvCxnSpPr>
        <p:spPr>
          <a:xfrm rot="16200000" flipH="1">
            <a:off x="3786203" y="257175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Прямая соединительная линия 270"/>
          <p:cNvCxnSpPr/>
          <p:nvPr/>
        </p:nvCxnSpPr>
        <p:spPr>
          <a:xfrm rot="5400000" flipH="1" flipV="1">
            <a:off x="3786203" y="257175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Прямая соединительная линия 271"/>
          <p:cNvCxnSpPr/>
          <p:nvPr/>
        </p:nvCxnSpPr>
        <p:spPr>
          <a:xfrm>
            <a:off x="1571640" y="2071693"/>
            <a:ext cx="3071813" cy="2857500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5959" y="2919885"/>
            <a:ext cx="3005163" cy="229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73" name="Text Box 4"/>
          <p:cNvSpPr txBox="1">
            <a:spLocks noChangeArrowheads="1"/>
          </p:cNvSpPr>
          <p:nvPr/>
        </p:nvSpPr>
        <p:spPr bwMode="auto">
          <a:xfrm>
            <a:off x="5580112" y="1772816"/>
            <a:ext cx="2880320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Рассмотрим метод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К-средних и задачку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с гейзером</a:t>
            </a:r>
          </a:p>
        </p:txBody>
      </p:sp>
      <p:sp>
        <p:nvSpPr>
          <p:cNvPr id="276" name="TextBox 27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1539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без учителя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1012301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 rot="-5400000">
            <a:off x="-1672706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6" name="Прямая соединительная линия 15"/>
          <p:cNvCxnSpPr/>
          <p:nvPr/>
        </p:nvCxnSpPr>
        <p:spPr>
          <a:xfrm rot="5400000">
            <a:off x="1426639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/>
          <p:cNvCxnSpPr/>
          <p:nvPr/>
        </p:nvCxnSpPr>
        <p:spPr>
          <a:xfrm rot="5400000">
            <a:off x="2855389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rot="5400000">
            <a:off x="2141014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 rot="5400000">
            <a:off x="3569764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4284139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4998514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10800000">
            <a:off x="1071039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10800000">
            <a:off x="1071039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 rot="10800000">
            <a:off x="1071039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10800000">
            <a:off x="1071039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1071039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10800000">
            <a:off x="1071039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 стрелкой 27"/>
          <p:cNvCxnSpPr/>
          <p:nvPr/>
        </p:nvCxnSpPr>
        <p:spPr>
          <a:xfrm rot="16200000" flipV="1">
            <a:off x="-848645" y="3433384"/>
            <a:ext cx="4029869" cy="1905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 стрелкой 28"/>
          <p:cNvCxnSpPr/>
          <p:nvPr/>
        </p:nvCxnSpPr>
        <p:spPr>
          <a:xfrm>
            <a:off x="1156764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 Box 7"/>
          <p:cNvSpPr txBox="1">
            <a:spLocks noChangeArrowheads="1"/>
          </p:cNvSpPr>
          <p:nvPr/>
        </p:nvSpPr>
        <p:spPr bwMode="auto">
          <a:xfrm>
            <a:off x="656701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 Box 7"/>
          <p:cNvSpPr txBox="1">
            <a:spLocks noChangeArrowheads="1"/>
          </p:cNvSpPr>
          <p:nvPr/>
        </p:nvSpPr>
        <p:spPr bwMode="auto">
          <a:xfrm>
            <a:off x="656701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656701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656701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656701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656701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1299639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2014014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2728389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3442764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4157139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4871514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Прямоугольник 41"/>
          <p:cNvSpPr/>
          <p:nvPr/>
        </p:nvSpPr>
        <p:spPr>
          <a:xfrm>
            <a:off x="2593990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2451115" y="3313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236803" y="3527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2236803" y="3670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879740" y="38846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2522553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379678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451115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379678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451115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2736865" y="42418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2808303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4" name="Прямоугольник 53"/>
          <p:cNvSpPr/>
          <p:nvPr/>
        </p:nvSpPr>
        <p:spPr>
          <a:xfrm>
            <a:off x="2593990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1879615" y="3741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1951053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2032015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2165365" y="38941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1808178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2165365" y="50990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2379678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2308240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2308240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2236803" y="40274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2022490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2174890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2236803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2165365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2093928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2165365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/>
          <p:cNvSpPr/>
          <p:nvPr/>
        </p:nvSpPr>
        <p:spPr>
          <a:xfrm>
            <a:off x="2022490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/>
          <p:cNvSpPr/>
          <p:nvPr/>
        </p:nvSpPr>
        <p:spPr>
          <a:xfrm>
            <a:off x="2022490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1951053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/>
          <p:cNvSpPr/>
          <p:nvPr/>
        </p:nvSpPr>
        <p:spPr>
          <a:xfrm>
            <a:off x="1951053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1951053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2022490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2093928" y="42418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2174890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2093928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2308240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2308240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/>
          <p:cNvSpPr/>
          <p:nvPr/>
        </p:nvSpPr>
        <p:spPr>
          <a:xfrm>
            <a:off x="2379678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/>
          <p:cNvSpPr/>
          <p:nvPr/>
        </p:nvSpPr>
        <p:spPr>
          <a:xfrm>
            <a:off x="2451115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2451115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2174890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/>
          <p:cNvSpPr/>
          <p:nvPr/>
        </p:nvSpPr>
        <p:spPr>
          <a:xfrm>
            <a:off x="2022490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/>
          <p:cNvSpPr/>
          <p:nvPr/>
        </p:nvSpPr>
        <p:spPr>
          <a:xfrm>
            <a:off x="2093928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2022490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2093928" y="44561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2174890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093928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1951053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2022490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2174890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2093928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2022490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7" name="Прямоугольник 96"/>
          <p:cNvSpPr/>
          <p:nvPr/>
        </p:nvSpPr>
        <p:spPr>
          <a:xfrm>
            <a:off x="2022490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2093928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2174890" y="4741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2308240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2236803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2236803" y="47418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/>
          <p:cNvSpPr/>
          <p:nvPr/>
        </p:nvSpPr>
        <p:spPr>
          <a:xfrm>
            <a:off x="2236803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/>
          <p:cNvSpPr/>
          <p:nvPr/>
        </p:nvSpPr>
        <p:spPr>
          <a:xfrm>
            <a:off x="2308240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/>
          <p:cNvSpPr/>
          <p:nvPr/>
        </p:nvSpPr>
        <p:spPr>
          <a:xfrm>
            <a:off x="2451115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2308240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/>
          <p:cNvSpPr/>
          <p:nvPr/>
        </p:nvSpPr>
        <p:spPr>
          <a:xfrm>
            <a:off x="2379678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2451115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2379678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2308240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2308240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2165365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2093928" y="49561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2093928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2093928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2093928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2022490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1951053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2022490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/>
          <p:cNvSpPr/>
          <p:nvPr/>
        </p:nvSpPr>
        <p:spPr>
          <a:xfrm>
            <a:off x="1951053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/>
          <p:cNvSpPr/>
          <p:nvPr/>
        </p:nvSpPr>
        <p:spPr>
          <a:xfrm>
            <a:off x="2022490" y="4884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/>
          <p:cNvSpPr/>
          <p:nvPr/>
        </p:nvSpPr>
        <p:spPr>
          <a:xfrm>
            <a:off x="1951053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/>
          <p:cNvSpPr/>
          <p:nvPr/>
        </p:nvSpPr>
        <p:spPr>
          <a:xfrm>
            <a:off x="2022490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/>
          <p:cNvSpPr/>
          <p:nvPr/>
        </p:nvSpPr>
        <p:spPr>
          <a:xfrm>
            <a:off x="2174890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3236928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3522678" y="3741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3165490" y="3598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>
            <a:off x="3308365" y="3598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2951178" y="3455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0" name="Прямоугольник 129"/>
          <p:cNvSpPr/>
          <p:nvPr/>
        </p:nvSpPr>
        <p:spPr>
          <a:xfrm>
            <a:off x="3165490" y="3527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1" name="Прямоугольник 130"/>
          <p:cNvSpPr/>
          <p:nvPr/>
        </p:nvSpPr>
        <p:spPr>
          <a:xfrm>
            <a:off x="3165490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3308365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3" name="Прямоугольник 132"/>
          <p:cNvSpPr/>
          <p:nvPr/>
        </p:nvSpPr>
        <p:spPr>
          <a:xfrm>
            <a:off x="3317890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4" name="Прямоугольник 133"/>
          <p:cNvSpPr/>
          <p:nvPr/>
        </p:nvSpPr>
        <p:spPr>
          <a:xfrm>
            <a:off x="3451240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3736990" y="3455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6" name="Прямоугольник 135"/>
          <p:cNvSpPr/>
          <p:nvPr/>
        </p:nvSpPr>
        <p:spPr>
          <a:xfrm>
            <a:off x="3603640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3808428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8" name="Прямоугольник 137"/>
          <p:cNvSpPr/>
          <p:nvPr/>
        </p:nvSpPr>
        <p:spPr>
          <a:xfrm>
            <a:off x="3736990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9" name="Прямоугольник 138"/>
          <p:cNvSpPr/>
          <p:nvPr/>
        </p:nvSpPr>
        <p:spPr>
          <a:xfrm>
            <a:off x="3665553" y="3313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0" name="Прямоугольник 139"/>
          <p:cNvSpPr/>
          <p:nvPr/>
        </p:nvSpPr>
        <p:spPr>
          <a:xfrm>
            <a:off x="3665553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3951303" y="3598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2" name="Прямоугольник 141"/>
          <p:cNvSpPr/>
          <p:nvPr/>
        </p:nvSpPr>
        <p:spPr>
          <a:xfrm>
            <a:off x="4522803" y="1741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4308490" y="1812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4" name="Прямоугольник 143"/>
          <p:cNvSpPr/>
          <p:nvPr/>
        </p:nvSpPr>
        <p:spPr>
          <a:xfrm>
            <a:off x="4165615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5" name="Прямоугольник 144"/>
          <p:cNvSpPr/>
          <p:nvPr/>
        </p:nvSpPr>
        <p:spPr>
          <a:xfrm>
            <a:off x="4022740" y="1955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6" name="Прямоугольник 145"/>
          <p:cNvSpPr/>
          <p:nvPr/>
        </p:nvSpPr>
        <p:spPr>
          <a:xfrm>
            <a:off x="3736990" y="2036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7" name="Прямоугольник 146"/>
          <p:cNvSpPr/>
          <p:nvPr/>
        </p:nvSpPr>
        <p:spPr>
          <a:xfrm>
            <a:off x="3736990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3665553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9" name="Прямоугольник 148"/>
          <p:cNvSpPr/>
          <p:nvPr/>
        </p:nvSpPr>
        <p:spPr>
          <a:xfrm>
            <a:off x="3817953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0" name="Прямоугольник 149"/>
          <p:cNvSpPr/>
          <p:nvPr/>
        </p:nvSpPr>
        <p:spPr>
          <a:xfrm>
            <a:off x="3808428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1" name="Прямоугольник 150"/>
          <p:cNvSpPr/>
          <p:nvPr/>
        </p:nvSpPr>
        <p:spPr>
          <a:xfrm>
            <a:off x="3960828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2" name="Прямоугольник 151"/>
          <p:cNvSpPr/>
          <p:nvPr/>
        </p:nvSpPr>
        <p:spPr>
          <a:xfrm>
            <a:off x="3379803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3308365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4" name="Прямоугольник 153"/>
          <p:cNvSpPr/>
          <p:nvPr/>
        </p:nvSpPr>
        <p:spPr>
          <a:xfrm>
            <a:off x="316549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5" name="Прямоугольник 154"/>
          <p:cNvSpPr/>
          <p:nvPr/>
        </p:nvSpPr>
        <p:spPr>
          <a:xfrm>
            <a:off x="3379803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6" name="Прямоугольник 155"/>
          <p:cNvSpPr/>
          <p:nvPr/>
        </p:nvSpPr>
        <p:spPr>
          <a:xfrm>
            <a:off x="323692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7" name="Прямоугольник 156"/>
          <p:cNvSpPr/>
          <p:nvPr/>
        </p:nvSpPr>
        <p:spPr>
          <a:xfrm>
            <a:off x="3379803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8" name="Прямоугольник 157"/>
          <p:cNvSpPr/>
          <p:nvPr/>
        </p:nvSpPr>
        <p:spPr>
          <a:xfrm>
            <a:off x="3451240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352267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3451240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522678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522678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736990" y="3179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4" name="Прямоугольник 163"/>
          <p:cNvSpPr/>
          <p:nvPr/>
        </p:nvSpPr>
        <p:spPr>
          <a:xfrm>
            <a:off x="3879865" y="3241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5" name="Прямоугольник 164"/>
          <p:cNvSpPr/>
          <p:nvPr/>
        </p:nvSpPr>
        <p:spPr>
          <a:xfrm>
            <a:off x="4237053" y="31702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6" name="Прямоугольник 165"/>
          <p:cNvSpPr/>
          <p:nvPr/>
        </p:nvSpPr>
        <p:spPr>
          <a:xfrm>
            <a:off x="4032265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7" name="Прямоугольник 166"/>
          <p:cNvSpPr/>
          <p:nvPr/>
        </p:nvSpPr>
        <p:spPr>
          <a:xfrm>
            <a:off x="3879865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8" name="Прямоугольник 167"/>
          <p:cNvSpPr/>
          <p:nvPr/>
        </p:nvSpPr>
        <p:spPr>
          <a:xfrm>
            <a:off x="3951303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9" name="Прямоугольник 168"/>
          <p:cNvSpPr/>
          <p:nvPr/>
        </p:nvSpPr>
        <p:spPr>
          <a:xfrm>
            <a:off x="4022740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0" name="Прямоугольник 169"/>
          <p:cNvSpPr/>
          <p:nvPr/>
        </p:nvSpPr>
        <p:spPr>
          <a:xfrm>
            <a:off x="4165615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1" name="Прямоугольник 170"/>
          <p:cNvSpPr/>
          <p:nvPr/>
        </p:nvSpPr>
        <p:spPr>
          <a:xfrm>
            <a:off x="4237053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2" name="Прямоугольник 171"/>
          <p:cNvSpPr/>
          <p:nvPr/>
        </p:nvSpPr>
        <p:spPr>
          <a:xfrm>
            <a:off x="4451365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3" name="Прямоугольник 172"/>
          <p:cNvSpPr/>
          <p:nvPr/>
        </p:nvSpPr>
        <p:spPr>
          <a:xfrm>
            <a:off x="4522803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" name="Прямоугольник 173"/>
          <p:cNvSpPr/>
          <p:nvPr/>
        </p:nvSpPr>
        <p:spPr>
          <a:xfrm>
            <a:off x="4022740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5" name="Прямоугольник 174"/>
          <p:cNvSpPr/>
          <p:nvPr/>
        </p:nvSpPr>
        <p:spPr>
          <a:xfrm>
            <a:off x="3951303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6" name="Прямоугольник 175"/>
          <p:cNvSpPr/>
          <p:nvPr/>
        </p:nvSpPr>
        <p:spPr>
          <a:xfrm>
            <a:off x="3951303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7" name="Прямоугольник 176"/>
          <p:cNvSpPr/>
          <p:nvPr/>
        </p:nvSpPr>
        <p:spPr>
          <a:xfrm>
            <a:off x="3951303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8" name="Прямоугольник 177"/>
          <p:cNvSpPr/>
          <p:nvPr/>
        </p:nvSpPr>
        <p:spPr>
          <a:xfrm>
            <a:off x="4022740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9" name="Прямоугольник 178"/>
          <p:cNvSpPr/>
          <p:nvPr/>
        </p:nvSpPr>
        <p:spPr>
          <a:xfrm>
            <a:off x="4237053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0" name="Прямоугольник 179"/>
          <p:cNvSpPr/>
          <p:nvPr/>
        </p:nvSpPr>
        <p:spPr>
          <a:xfrm>
            <a:off x="4165615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1" name="Прямоугольник 180"/>
          <p:cNvSpPr/>
          <p:nvPr/>
        </p:nvSpPr>
        <p:spPr>
          <a:xfrm>
            <a:off x="4308490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2" name="Прямоугольник 181"/>
          <p:cNvSpPr/>
          <p:nvPr/>
        </p:nvSpPr>
        <p:spPr>
          <a:xfrm>
            <a:off x="4237053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3" name="Прямоугольник 182"/>
          <p:cNvSpPr/>
          <p:nvPr/>
        </p:nvSpPr>
        <p:spPr>
          <a:xfrm>
            <a:off x="4165615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4" name="Прямоугольник 183"/>
          <p:cNvSpPr/>
          <p:nvPr/>
        </p:nvSpPr>
        <p:spPr>
          <a:xfrm>
            <a:off x="4451365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5" name="Прямоугольник 184"/>
          <p:cNvSpPr/>
          <p:nvPr/>
        </p:nvSpPr>
        <p:spPr>
          <a:xfrm>
            <a:off x="4379928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6" name="Прямоугольник 185"/>
          <p:cNvSpPr/>
          <p:nvPr/>
        </p:nvSpPr>
        <p:spPr>
          <a:xfrm>
            <a:off x="4379928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7" name="Прямоугольник 186"/>
          <p:cNvSpPr/>
          <p:nvPr/>
        </p:nvSpPr>
        <p:spPr>
          <a:xfrm>
            <a:off x="4379928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8" name="Прямоугольник 187"/>
          <p:cNvSpPr/>
          <p:nvPr/>
        </p:nvSpPr>
        <p:spPr>
          <a:xfrm>
            <a:off x="4308490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Прямоугольник 188"/>
          <p:cNvSpPr/>
          <p:nvPr/>
        </p:nvSpPr>
        <p:spPr>
          <a:xfrm>
            <a:off x="3665553" y="23129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0" name="Прямоугольник 189"/>
          <p:cNvSpPr/>
          <p:nvPr/>
        </p:nvSpPr>
        <p:spPr>
          <a:xfrm>
            <a:off x="3665553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1" name="Прямоугольник 190"/>
          <p:cNvSpPr/>
          <p:nvPr/>
        </p:nvSpPr>
        <p:spPr>
          <a:xfrm>
            <a:off x="3594115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2" name="Прямоугольник 191"/>
          <p:cNvSpPr/>
          <p:nvPr/>
        </p:nvSpPr>
        <p:spPr>
          <a:xfrm>
            <a:off x="3522678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3" name="Прямоугольник 192"/>
          <p:cNvSpPr/>
          <p:nvPr/>
        </p:nvSpPr>
        <p:spPr>
          <a:xfrm>
            <a:off x="3594115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4" name="Прямоугольник 193"/>
          <p:cNvSpPr/>
          <p:nvPr/>
        </p:nvSpPr>
        <p:spPr>
          <a:xfrm>
            <a:off x="3451240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5" name="Прямоугольник 194"/>
          <p:cNvSpPr/>
          <p:nvPr/>
        </p:nvSpPr>
        <p:spPr>
          <a:xfrm>
            <a:off x="3522678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6" name="Прямоугольник 195"/>
          <p:cNvSpPr/>
          <p:nvPr/>
        </p:nvSpPr>
        <p:spPr>
          <a:xfrm>
            <a:off x="3522678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3736990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8" name="Прямоугольник 197"/>
          <p:cNvSpPr/>
          <p:nvPr/>
        </p:nvSpPr>
        <p:spPr>
          <a:xfrm>
            <a:off x="388939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9" name="Прямоугольник 198"/>
          <p:cNvSpPr/>
          <p:nvPr/>
        </p:nvSpPr>
        <p:spPr>
          <a:xfrm>
            <a:off x="3808428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0" name="Прямоугольник 199"/>
          <p:cNvSpPr/>
          <p:nvPr/>
        </p:nvSpPr>
        <p:spPr>
          <a:xfrm>
            <a:off x="3736990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1" name="Прямоугольник 200"/>
          <p:cNvSpPr/>
          <p:nvPr/>
        </p:nvSpPr>
        <p:spPr>
          <a:xfrm>
            <a:off x="4379928" y="2598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2" name="Прямоугольник 201"/>
          <p:cNvSpPr/>
          <p:nvPr/>
        </p:nvSpPr>
        <p:spPr>
          <a:xfrm>
            <a:off x="4165615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3" name="Прямоугольник 202"/>
          <p:cNvSpPr/>
          <p:nvPr/>
        </p:nvSpPr>
        <p:spPr>
          <a:xfrm>
            <a:off x="4094178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4" name="Прямоугольник 203"/>
          <p:cNvSpPr/>
          <p:nvPr/>
        </p:nvSpPr>
        <p:spPr>
          <a:xfrm>
            <a:off x="4165615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5" name="Прямоугольник 204"/>
          <p:cNvSpPr/>
          <p:nvPr/>
        </p:nvSpPr>
        <p:spPr>
          <a:xfrm>
            <a:off x="4237053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6" name="Прямоугольник 205"/>
          <p:cNvSpPr/>
          <p:nvPr/>
        </p:nvSpPr>
        <p:spPr>
          <a:xfrm>
            <a:off x="4308490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7" name="Прямоугольник 206"/>
          <p:cNvSpPr/>
          <p:nvPr/>
        </p:nvSpPr>
        <p:spPr>
          <a:xfrm>
            <a:off x="4237053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8" name="Прямоугольник 207"/>
          <p:cNvSpPr/>
          <p:nvPr/>
        </p:nvSpPr>
        <p:spPr>
          <a:xfrm>
            <a:off x="4165615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9" name="Прямоугольник 208"/>
          <p:cNvSpPr/>
          <p:nvPr/>
        </p:nvSpPr>
        <p:spPr>
          <a:xfrm>
            <a:off x="430849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0" name="Прямоугольник 209"/>
          <p:cNvSpPr/>
          <p:nvPr/>
        </p:nvSpPr>
        <p:spPr>
          <a:xfrm>
            <a:off x="4237053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1" name="Прямоугольник 210"/>
          <p:cNvSpPr/>
          <p:nvPr/>
        </p:nvSpPr>
        <p:spPr>
          <a:xfrm>
            <a:off x="4165615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2" name="Прямоугольник 211"/>
          <p:cNvSpPr/>
          <p:nvPr/>
        </p:nvSpPr>
        <p:spPr>
          <a:xfrm>
            <a:off x="4094178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3" name="Прямоугольник 212"/>
          <p:cNvSpPr/>
          <p:nvPr/>
        </p:nvSpPr>
        <p:spPr>
          <a:xfrm>
            <a:off x="3808428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4" name="Прямоугольник 213"/>
          <p:cNvSpPr/>
          <p:nvPr/>
        </p:nvSpPr>
        <p:spPr>
          <a:xfrm>
            <a:off x="4451365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5" name="Прямоугольник 214"/>
          <p:cNvSpPr/>
          <p:nvPr/>
        </p:nvSpPr>
        <p:spPr>
          <a:xfrm>
            <a:off x="4308490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6" name="Прямоугольник 215"/>
          <p:cNvSpPr/>
          <p:nvPr/>
        </p:nvSpPr>
        <p:spPr>
          <a:xfrm>
            <a:off x="4237053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7" name="Прямоугольник 216"/>
          <p:cNvSpPr/>
          <p:nvPr/>
        </p:nvSpPr>
        <p:spPr>
          <a:xfrm>
            <a:off x="4318015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8" name="Прямоугольник 217"/>
          <p:cNvSpPr/>
          <p:nvPr/>
        </p:nvSpPr>
        <p:spPr>
          <a:xfrm>
            <a:off x="4237053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9" name="Прямоугольник 218"/>
          <p:cNvSpPr/>
          <p:nvPr/>
        </p:nvSpPr>
        <p:spPr>
          <a:xfrm>
            <a:off x="4165615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0" name="Прямоугольник 219"/>
          <p:cNvSpPr/>
          <p:nvPr/>
        </p:nvSpPr>
        <p:spPr>
          <a:xfrm>
            <a:off x="4094178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1" name="Прямоугольник 220"/>
          <p:cNvSpPr/>
          <p:nvPr/>
        </p:nvSpPr>
        <p:spPr>
          <a:xfrm>
            <a:off x="4094178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2" name="Прямоугольник 221"/>
          <p:cNvSpPr/>
          <p:nvPr/>
        </p:nvSpPr>
        <p:spPr>
          <a:xfrm>
            <a:off x="4237053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3" name="Прямоугольник 222"/>
          <p:cNvSpPr/>
          <p:nvPr/>
        </p:nvSpPr>
        <p:spPr>
          <a:xfrm>
            <a:off x="4094178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4" name="Прямоугольник 223"/>
          <p:cNvSpPr/>
          <p:nvPr/>
        </p:nvSpPr>
        <p:spPr>
          <a:xfrm>
            <a:off x="4165615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5" name="Прямоугольник 224"/>
          <p:cNvSpPr/>
          <p:nvPr/>
        </p:nvSpPr>
        <p:spPr>
          <a:xfrm>
            <a:off x="4022740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6" name="Прямоугольник 225"/>
          <p:cNvSpPr/>
          <p:nvPr/>
        </p:nvSpPr>
        <p:spPr>
          <a:xfrm>
            <a:off x="4022740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7" name="Прямоугольник 226"/>
          <p:cNvSpPr/>
          <p:nvPr/>
        </p:nvSpPr>
        <p:spPr>
          <a:xfrm>
            <a:off x="4022740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8" name="Прямоугольник 227"/>
          <p:cNvSpPr/>
          <p:nvPr/>
        </p:nvSpPr>
        <p:spPr>
          <a:xfrm>
            <a:off x="3951303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9" name="Прямоугольник 228"/>
          <p:cNvSpPr/>
          <p:nvPr/>
        </p:nvSpPr>
        <p:spPr>
          <a:xfrm>
            <a:off x="3879865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0" name="Прямоугольник 229"/>
          <p:cNvSpPr/>
          <p:nvPr/>
        </p:nvSpPr>
        <p:spPr>
          <a:xfrm>
            <a:off x="3808428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1" name="Прямоугольник 230"/>
          <p:cNvSpPr/>
          <p:nvPr/>
        </p:nvSpPr>
        <p:spPr>
          <a:xfrm>
            <a:off x="3951303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2" name="Прямоугольник 231"/>
          <p:cNvSpPr/>
          <p:nvPr/>
        </p:nvSpPr>
        <p:spPr>
          <a:xfrm>
            <a:off x="3879865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3" name="Прямоугольник 232"/>
          <p:cNvSpPr/>
          <p:nvPr/>
        </p:nvSpPr>
        <p:spPr>
          <a:xfrm>
            <a:off x="3808428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4" name="Прямоугольник 233"/>
          <p:cNvSpPr/>
          <p:nvPr/>
        </p:nvSpPr>
        <p:spPr>
          <a:xfrm>
            <a:off x="3736990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5" name="Прямоугольник 234"/>
          <p:cNvSpPr/>
          <p:nvPr/>
        </p:nvSpPr>
        <p:spPr>
          <a:xfrm>
            <a:off x="3736990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6" name="Прямоугольник 235"/>
          <p:cNvSpPr/>
          <p:nvPr/>
        </p:nvSpPr>
        <p:spPr>
          <a:xfrm>
            <a:off x="3665553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7" name="Прямоугольник 236"/>
          <p:cNvSpPr/>
          <p:nvPr/>
        </p:nvSpPr>
        <p:spPr>
          <a:xfrm>
            <a:off x="3951303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8" name="Прямоугольник 237"/>
          <p:cNvSpPr/>
          <p:nvPr/>
        </p:nvSpPr>
        <p:spPr>
          <a:xfrm>
            <a:off x="423705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9" name="Прямоугольник 238"/>
          <p:cNvSpPr/>
          <p:nvPr/>
        </p:nvSpPr>
        <p:spPr>
          <a:xfrm>
            <a:off x="4165615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0" name="Прямоугольник 239"/>
          <p:cNvSpPr/>
          <p:nvPr/>
        </p:nvSpPr>
        <p:spPr>
          <a:xfrm>
            <a:off x="3808428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1" name="Прямоугольник 240"/>
          <p:cNvSpPr/>
          <p:nvPr/>
        </p:nvSpPr>
        <p:spPr>
          <a:xfrm>
            <a:off x="3879865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2" name="Прямоугольник 241"/>
          <p:cNvSpPr/>
          <p:nvPr/>
        </p:nvSpPr>
        <p:spPr>
          <a:xfrm>
            <a:off x="3960828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3" name="Прямоугольник 242"/>
          <p:cNvSpPr/>
          <p:nvPr/>
        </p:nvSpPr>
        <p:spPr>
          <a:xfrm>
            <a:off x="4022740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4" name="Прямоугольник 243"/>
          <p:cNvSpPr/>
          <p:nvPr/>
        </p:nvSpPr>
        <p:spPr>
          <a:xfrm>
            <a:off x="4094178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5" name="Прямоугольник 244"/>
          <p:cNvSpPr/>
          <p:nvPr/>
        </p:nvSpPr>
        <p:spPr>
          <a:xfrm>
            <a:off x="4094178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6" name="Прямоугольник 245"/>
          <p:cNvSpPr/>
          <p:nvPr/>
        </p:nvSpPr>
        <p:spPr>
          <a:xfrm>
            <a:off x="409417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7" name="Прямоугольник 246"/>
          <p:cNvSpPr/>
          <p:nvPr/>
        </p:nvSpPr>
        <p:spPr>
          <a:xfrm>
            <a:off x="4094178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8" name="Прямоугольник 247"/>
          <p:cNvSpPr/>
          <p:nvPr/>
        </p:nvSpPr>
        <p:spPr>
          <a:xfrm>
            <a:off x="395130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9" name="Прямоугольник 248"/>
          <p:cNvSpPr/>
          <p:nvPr/>
        </p:nvSpPr>
        <p:spPr>
          <a:xfrm>
            <a:off x="3960828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0" name="Прямоугольник 249"/>
          <p:cNvSpPr/>
          <p:nvPr/>
        </p:nvSpPr>
        <p:spPr>
          <a:xfrm>
            <a:off x="3951303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1" name="Прямоугольник 250"/>
          <p:cNvSpPr/>
          <p:nvPr/>
        </p:nvSpPr>
        <p:spPr>
          <a:xfrm>
            <a:off x="4022740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2" name="Прямоугольник 251"/>
          <p:cNvSpPr/>
          <p:nvPr/>
        </p:nvSpPr>
        <p:spPr>
          <a:xfrm>
            <a:off x="4022740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3" name="Прямоугольник 252"/>
          <p:cNvSpPr/>
          <p:nvPr/>
        </p:nvSpPr>
        <p:spPr>
          <a:xfrm>
            <a:off x="3736990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4" name="Прямоугольник 253"/>
          <p:cNvSpPr/>
          <p:nvPr/>
        </p:nvSpPr>
        <p:spPr>
          <a:xfrm>
            <a:off x="3665553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5" name="Прямоугольник 254"/>
          <p:cNvSpPr/>
          <p:nvPr/>
        </p:nvSpPr>
        <p:spPr>
          <a:xfrm>
            <a:off x="3808428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6" name="Прямоугольник 255"/>
          <p:cNvSpPr/>
          <p:nvPr/>
        </p:nvSpPr>
        <p:spPr>
          <a:xfrm>
            <a:off x="3879865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7" name="Прямоугольник 256"/>
          <p:cNvSpPr/>
          <p:nvPr/>
        </p:nvSpPr>
        <p:spPr>
          <a:xfrm>
            <a:off x="3879865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8" name="Прямоугольник 257"/>
          <p:cNvSpPr/>
          <p:nvPr/>
        </p:nvSpPr>
        <p:spPr>
          <a:xfrm>
            <a:off x="3594115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9" name="Прямоугольник 258"/>
          <p:cNvSpPr/>
          <p:nvPr/>
        </p:nvSpPr>
        <p:spPr>
          <a:xfrm>
            <a:off x="3736990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0" name="Прямоугольник 259"/>
          <p:cNvSpPr/>
          <p:nvPr/>
        </p:nvSpPr>
        <p:spPr>
          <a:xfrm>
            <a:off x="3665553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1" name="Прямоугольник 260"/>
          <p:cNvSpPr/>
          <p:nvPr/>
        </p:nvSpPr>
        <p:spPr>
          <a:xfrm>
            <a:off x="366555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2" name="Прямоугольник 261"/>
          <p:cNvSpPr/>
          <p:nvPr/>
        </p:nvSpPr>
        <p:spPr>
          <a:xfrm>
            <a:off x="3808428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3" name="Прямоугольник 262"/>
          <p:cNvSpPr/>
          <p:nvPr/>
        </p:nvSpPr>
        <p:spPr>
          <a:xfrm>
            <a:off x="3736990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4" name="Прямоугольник 263"/>
          <p:cNvSpPr/>
          <p:nvPr/>
        </p:nvSpPr>
        <p:spPr>
          <a:xfrm>
            <a:off x="3665553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5" name="Прямоугольник 264"/>
          <p:cNvSpPr/>
          <p:nvPr/>
        </p:nvSpPr>
        <p:spPr>
          <a:xfrm>
            <a:off x="3594115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6" name="Прямоугольник 265"/>
          <p:cNvSpPr/>
          <p:nvPr/>
        </p:nvSpPr>
        <p:spPr>
          <a:xfrm>
            <a:off x="4308490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7" name="Прямоугольник 266"/>
          <p:cNvSpPr/>
          <p:nvPr/>
        </p:nvSpPr>
        <p:spPr>
          <a:xfrm>
            <a:off x="3960828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268" name="Прямая соединительная линия 267"/>
          <p:cNvCxnSpPr/>
          <p:nvPr/>
        </p:nvCxnSpPr>
        <p:spPr>
          <a:xfrm rot="16200000" flipH="1">
            <a:off x="2143141" y="4286255"/>
            <a:ext cx="214312" cy="21431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Прямая соединительная линия 268"/>
          <p:cNvCxnSpPr/>
          <p:nvPr/>
        </p:nvCxnSpPr>
        <p:spPr>
          <a:xfrm rot="5400000" flipH="1" flipV="1">
            <a:off x="2143141" y="4286255"/>
            <a:ext cx="214312" cy="214313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Прямая соединительная линия 269"/>
          <p:cNvCxnSpPr/>
          <p:nvPr/>
        </p:nvCxnSpPr>
        <p:spPr>
          <a:xfrm rot="16200000" flipH="1">
            <a:off x="3786203" y="257175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Прямая соединительная линия 270"/>
          <p:cNvCxnSpPr/>
          <p:nvPr/>
        </p:nvCxnSpPr>
        <p:spPr>
          <a:xfrm rot="5400000" flipH="1" flipV="1">
            <a:off x="3786203" y="257175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Прямая соединительная линия 271"/>
          <p:cNvCxnSpPr/>
          <p:nvPr/>
        </p:nvCxnSpPr>
        <p:spPr>
          <a:xfrm>
            <a:off x="1571640" y="2071693"/>
            <a:ext cx="3071813" cy="2857500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95959" y="2919885"/>
            <a:ext cx="3005163" cy="2295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78" name="Text Box 4"/>
          <p:cNvSpPr txBox="1">
            <a:spLocks noChangeArrowheads="1"/>
          </p:cNvSpPr>
          <p:nvPr/>
        </p:nvSpPr>
        <p:spPr bwMode="auto">
          <a:xfrm>
            <a:off x="1500166" y="3357562"/>
            <a:ext cx="3571932" cy="40003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Это кластеризация данных!</a:t>
            </a:r>
          </a:p>
        </p:txBody>
      </p:sp>
      <p:sp>
        <p:nvSpPr>
          <p:cNvPr id="275" name="Text Box 4"/>
          <p:cNvSpPr txBox="1">
            <a:spLocks noChangeArrowheads="1"/>
          </p:cNvSpPr>
          <p:nvPr/>
        </p:nvSpPr>
        <p:spPr bwMode="auto">
          <a:xfrm>
            <a:off x="5580112" y="1772816"/>
            <a:ext cx="2880320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Рассмотрим метод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К-средних и задачку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с гейзером</a:t>
            </a:r>
          </a:p>
        </p:txBody>
      </p:sp>
      <p:sp>
        <p:nvSpPr>
          <p:cNvPr id="277" name="TextBox 27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6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3" name="Picture 1" descr="C:\Users\ang\Desktop\new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774837"/>
            <a:ext cx="7089434" cy="4297369"/>
          </a:xfrm>
          <a:prstGeom prst="rect">
            <a:avLst/>
          </a:prstGeom>
          <a:noFill/>
        </p:spPr>
      </p:pic>
      <p:sp>
        <p:nvSpPr>
          <p:cNvPr id="27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C:\Users\ang\Desktop\Ne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985" y="1773806"/>
            <a:ext cx="7159915" cy="4298400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348" y="1030372"/>
            <a:ext cx="764386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План на сегодня</a:t>
            </a:r>
          </a:p>
          <a:p>
            <a:pPr algn="ctr"/>
            <a:endParaRPr lang="ru-RU" sz="20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Обзор программы курса</a:t>
            </a:r>
          </a:p>
          <a:p>
            <a:pPr marL="514350" indent="-514350">
              <a:buFont typeface="Wingdings" pitchFamily="2" charset="2"/>
              <a:buChar char="ü"/>
            </a:pPr>
            <a:endParaRPr lang="ru-RU" sz="1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Требования</a:t>
            </a:r>
          </a:p>
          <a:p>
            <a:pPr marL="514350" indent="-514350">
              <a:buFont typeface="Wingdings" pitchFamily="2" charset="2"/>
              <a:buChar char="ü"/>
            </a:pPr>
            <a:endParaRPr lang="ru-RU" sz="1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Введение в методы машинного обучения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Немного о жизни!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Что такое машинное обучение?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Приложения машинного обучения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Алгоритмы машинного обучения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Линейная регрессия с одной переменной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Метод градиентного спуска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Базы данных</a:t>
            </a: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C:\Users\ang\Desktop\News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785926"/>
            <a:ext cx="7252301" cy="4298400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C:\Users\ang\Desktop\News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773806"/>
            <a:ext cx="7069852" cy="4298400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1539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Еще несколько примеров кластеризации!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3" name="Picture 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112" y="1662009"/>
            <a:ext cx="2001748" cy="199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" name="Picture 8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7376" y="1662009"/>
            <a:ext cx="2001748" cy="199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78" name="Group 296"/>
          <p:cNvGrpSpPr/>
          <p:nvPr/>
        </p:nvGrpSpPr>
        <p:grpSpPr>
          <a:xfrm>
            <a:off x="4599015" y="1500174"/>
            <a:ext cx="3973513" cy="2277382"/>
            <a:chOff x="4648200" y="-19050"/>
            <a:chExt cx="3973513" cy="2277382"/>
          </a:xfrm>
        </p:grpSpPr>
        <p:pic>
          <p:nvPicPr>
            <p:cNvPr id="27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7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3619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8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9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1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2" name="Straight Arrow Connector 30"/>
            <p:cNvCxnSpPr>
              <a:endCxn id="279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5"/>
            <p:cNvCxnSpPr>
              <a:endCxn id="279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9"/>
            <p:cNvCxnSpPr>
              <a:stCxn id="281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 xmlns="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6" name="Straight Arrow Connector 311"/>
            <p:cNvCxnSpPr>
              <a:stCxn id="285" idx="1"/>
              <a:endCxn id="280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315"/>
            <p:cNvCxnSpPr>
              <a:stCxn id="295" idx="3"/>
              <a:endCxn id="281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318"/>
            <p:cNvCxnSpPr>
              <a:stCxn id="290" idx="1"/>
              <a:endCxn id="281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321"/>
            <p:cNvCxnSpPr>
              <a:stCxn id="295" idx="3"/>
              <a:endCxn id="290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326"/>
            <p:cNvCxnSpPr>
              <a:stCxn id="290" idx="3"/>
              <a:endCxn id="291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29"/>
            <p:cNvCxnSpPr>
              <a:stCxn id="291" idx="1"/>
              <a:endCxn id="281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34"/>
            <p:cNvCxnSpPr>
              <a:stCxn id="284" idx="1"/>
              <a:endCxn id="280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37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40"/>
            <p:cNvCxnSpPr>
              <a:stCxn id="284" idx="3"/>
              <a:endCxn id="286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43"/>
            <p:cNvCxnSpPr>
              <a:stCxn id="286" idx="3"/>
              <a:endCxn id="288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46"/>
            <p:cNvCxnSpPr>
              <a:stCxn id="289" idx="3"/>
              <a:endCxn id="288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50"/>
            <p:cNvCxnSpPr>
              <a:stCxn id="286" idx="2"/>
              <a:endCxn id="289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53"/>
            <p:cNvCxnSpPr>
              <a:stCxn id="286" idx="2"/>
              <a:endCxn id="287" idx="3"/>
            </p:cNvCxnSpPr>
            <p:nvPr/>
          </p:nvCxnSpPr>
          <p:spPr>
            <a:xfrm flipH="1">
              <a:off x="7426836" y="633294"/>
              <a:ext cx="281896" cy="231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60"/>
            <p:cNvCxnSpPr>
              <a:stCxn id="285" idx="3"/>
              <a:endCxn id="291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64"/>
            <p:cNvCxnSpPr>
              <a:stCxn id="287" idx="1"/>
              <a:endCxn id="284" idx="3"/>
            </p:cNvCxnSpPr>
            <p:nvPr/>
          </p:nvCxnSpPr>
          <p:spPr>
            <a:xfrm flipH="1" flipV="1">
              <a:off x="6998040" y="275471"/>
              <a:ext cx="60156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67"/>
            <p:cNvCxnSpPr>
              <a:stCxn id="284" idx="2"/>
              <a:endCxn id="285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881" y="4071942"/>
            <a:ext cx="3098591" cy="17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39936" y="4000504"/>
            <a:ext cx="2327033" cy="174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2" name="Text Box 90"/>
          <p:cNvSpPr txBox="1">
            <a:spLocks noChangeArrowheads="1"/>
          </p:cNvSpPr>
          <p:nvPr/>
        </p:nvSpPr>
        <p:spPr bwMode="auto">
          <a:xfrm>
            <a:off x="323528" y="3661950"/>
            <a:ext cx="4176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Организация компьютерных кластеров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3" name="Text Box 91"/>
          <p:cNvSpPr txBox="1">
            <a:spLocks noChangeArrowheads="1"/>
          </p:cNvSpPr>
          <p:nvPr/>
        </p:nvSpPr>
        <p:spPr bwMode="auto">
          <a:xfrm>
            <a:off x="5004048" y="3661950"/>
            <a:ext cx="3218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Анализ социальных сетей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4" name="Text Box 95"/>
          <p:cNvSpPr txBox="1">
            <a:spLocks noChangeArrowheads="1"/>
          </p:cNvSpPr>
          <p:nvPr/>
        </p:nvSpPr>
        <p:spPr bwMode="auto">
          <a:xfrm>
            <a:off x="4596160" y="5805090"/>
            <a:ext cx="3864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Анализ астрономических данных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5" name="Text Box 280"/>
          <p:cNvSpPr txBox="1">
            <a:spLocks noChangeArrowheads="1"/>
          </p:cNvSpPr>
          <p:nvPr/>
        </p:nvSpPr>
        <p:spPr bwMode="auto">
          <a:xfrm>
            <a:off x="1097060" y="5805090"/>
            <a:ext cx="2687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Сегментация рынка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2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055448"/>
            <a:ext cx="91440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Алгоритмы машинного обучения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по алгоритму типа «кнут и пряник» или стимулированное обучение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Reinforcement Learning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). Алгоритм машинного обучения получает подсказку, когда его ответ является ошибочным и не получает, когда ответ является правильным</a:t>
            </a:r>
          </a:p>
          <a:p>
            <a:pPr marL="514350" indent="-514350">
              <a:buFont typeface="Wingdings" pitchFamily="2" charset="2"/>
              <a:buChar char="ü"/>
            </a:pPr>
            <a:endParaRPr lang="ru-RU" sz="2400" b="1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Эволюционное обучение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Evolutionary Learning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).  Биологические организмы адаптируются для того, чтобы улучшить свою выживаемость и шансы иметь потомство в окружающей их среде. Смоделируем подобное на компьютере!</a:t>
            </a:r>
          </a:p>
        </p:txBody>
      </p:sp>
      <p:sp>
        <p:nvSpPr>
          <p:cNvPr id="1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Линейная регрессия с одной переменной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857364"/>
            <a:ext cx="9144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Регрессия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(предсказание непрерывной выходной величины, например, цены на недвижимость)</a:t>
            </a:r>
          </a:p>
        </p:txBody>
      </p:sp>
      <p:sp>
        <p:nvSpPr>
          <p:cNvPr id="17" name="Text Box 7"/>
          <p:cNvSpPr txBox="1">
            <a:spLocks noChangeArrowheads="1"/>
          </p:cNvSpPr>
          <p:nvPr/>
        </p:nvSpPr>
        <p:spPr bwMode="auto">
          <a:xfrm>
            <a:off x="1428760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 в квадратных футах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8" name="Text Box 7"/>
          <p:cNvSpPr txBox="1">
            <a:spLocks noChangeArrowheads="1"/>
          </p:cNvSpPr>
          <p:nvPr/>
        </p:nvSpPr>
        <p:spPr bwMode="auto">
          <a:xfrm rot="-5400000">
            <a:off x="-498403" y="3927372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в 1000-х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долларов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9" name="Прямая соединительная линия 18"/>
          <p:cNvCxnSpPr/>
          <p:nvPr/>
        </p:nvCxnSpPr>
        <p:spPr>
          <a:xfrm rot="5400000">
            <a:off x="2132240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 rot="5400000">
            <a:off x="3560990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rot="5400000">
            <a:off x="2846615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/>
          <p:cNvCxnSpPr/>
          <p:nvPr/>
        </p:nvCxnSpPr>
        <p:spPr>
          <a:xfrm rot="5400000">
            <a:off x="4275365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единительная линия 22"/>
          <p:cNvCxnSpPr/>
          <p:nvPr/>
        </p:nvCxnSpPr>
        <p:spPr>
          <a:xfrm rot="5400000">
            <a:off x="4989740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 24"/>
          <p:cNvCxnSpPr/>
          <p:nvPr/>
        </p:nvCxnSpPr>
        <p:spPr>
          <a:xfrm rot="10800000">
            <a:off x="1776640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/>
          <p:nvPr/>
        </p:nvCxnSpPr>
        <p:spPr>
          <a:xfrm rot="10800000">
            <a:off x="1776640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/>
          <p:cNvCxnSpPr/>
          <p:nvPr/>
        </p:nvCxnSpPr>
        <p:spPr>
          <a:xfrm rot="10800000">
            <a:off x="1776640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10800000">
            <a:off x="1776640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 стрелкой 30"/>
          <p:cNvCxnSpPr/>
          <p:nvPr/>
        </p:nvCxnSpPr>
        <p:spPr>
          <a:xfrm rot="16200000" flipV="1">
            <a:off x="570907" y="4147335"/>
            <a:ext cx="260034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 стрелкой 31"/>
          <p:cNvCxnSpPr/>
          <p:nvPr/>
        </p:nvCxnSpPr>
        <p:spPr>
          <a:xfrm>
            <a:off x="1862365" y="5456255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1217804" y="5070493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 Box 7"/>
          <p:cNvSpPr txBox="1">
            <a:spLocks noChangeArrowheads="1"/>
          </p:cNvSpPr>
          <p:nvPr/>
        </p:nvSpPr>
        <p:spPr bwMode="auto">
          <a:xfrm>
            <a:off x="1217804" y="442755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5" name="Text Box 7"/>
          <p:cNvSpPr txBox="1">
            <a:spLocks noChangeArrowheads="1"/>
          </p:cNvSpPr>
          <p:nvPr/>
        </p:nvSpPr>
        <p:spPr bwMode="auto">
          <a:xfrm>
            <a:off x="1217804" y="378461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1217804" y="3141680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1933802" y="5559998"/>
            <a:ext cx="641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0" name="Text Box 7"/>
          <p:cNvSpPr txBox="1">
            <a:spLocks noChangeArrowheads="1"/>
          </p:cNvSpPr>
          <p:nvPr/>
        </p:nvSpPr>
        <p:spPr bwMode="auto">
          <a:xfrm>
            <a:off x="2576738" y="5559998"/>
            <a:ext cx="784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3289506" y="5559998"/>
            <a:ext cx="712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4005488" y="5559998"/>
            <a:ext cx="784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4718266" y="5559998"/>
            <a:ext cx="78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78" name="Прямая соединительная линия 277"/>
          <p:cNvCxnSpPr/>
          <p:nvPr/>
        </p:nvCxnSpPr>
        <p:spPr>
          <a:xfrm rot="16200000" flipH="1">
            <a:off x="2003622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9" name="Прямая соединительная линия 278"/>
          <p:cNvCxnSpPr/>
          <p:nvPr/>
        </p:nvCxnSpPr>
        <p:spPr>
          <a:xfrm rot="5400000" flipH="1" flipV="1">
            <a:off x="2003622" y="521495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0" name="Прямая соединительная линия 279"/>
          <p:cNvCxnSpPr/>
          <p:nvPr/>
        </p:nvCxnSpPr>
        <p:spPr>
          <a:xfrm rot="16200000" flipH="1">
            <a:off x="2360812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1" name="Прямая соединительная линия 280"/>
          <p:cNvCxnSpPr/>
          <p:nvPr/>
        </p:nvCxnSpPr>
        <p:spPr>
          <a:xfrm rot="5400000" flipH="1" flipV="1">
            <a:off x="2360812" y="48577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2" name="Прямая соединительная линия 281"/>
          <p:cNvCxnSpPr/>
          <p:nvPr/>
        </p:nvCxnSpPr>
        <p:spPr>
          <a:xfrm rot="16200000" flipH="1">
            <a:off x="2432251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Прямая соединительная линия 282"/>
          <p:cNvCxnSpPr/>
          <p:nvPr/>
        </p:nvCxnSpPr>
        <p:spPr>
          <a:xfrm rot="5400000" flipH="1" flipV="1">
            <a:off x="2432251" y="45005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4" name="Прямая соединительная линия 283"/>
          <p:cNvCxnSpPr/>
          <p:nvPr/>
        </p:nvCxnSpPr>
        <p:spPr>
          <a:xfrm rot="16200000" flipH="1">
            <a:off x="2718002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5" name="Прямая соединительная линия 284"/>
          <p:cNvCxnSpPr/>
          <p:nvPr/>
        </p:nvCxnSpPr>
        <p:spPr>
          <a:xfrm rot="5400000" flipH="1" flipV="1">
            <a:off x="2718002" y="442913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6" name="Прямая соединительная линия 285"/>
          <p:cNvCxnSpPr/>
          <p:nvPr/>
        </p:nvCxnSpPr>
        <p:spPr>
          <a:xfrm rot="16200000" flipH="1">
            <a:off x="2932316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Прямая соединительная линия 286"/>
          <p:cNvCxnSpPr/>
          <p:nvPr/>
        </p:nvCxnSpPr>
        <p:spPr>
          <a:xfrm rot="5400000" flipH="1" flipV="1">
            <a:off x="2932316" y="400050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Прямая соединительная линия 287"/>
          <p:cNvCxnSpPr/>
          <p:nvPr/>
        </p:nvCxnSpPr>
        <p:spPr>
          <a:xfrm rot="16200000" flipH="1">
            <a:off x="3289508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Прямая соединительная линия 288"/>
          <p:cNvCxnSpPr/>
          <p:nvPr/>
        </p:nvCxnSpPr>
        <p:spPr>
          <a:xfrm rot="5400000" flipH="1" flipV="1">
            <a:off x="3289508" y="407194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Прямая соединительная линия 289"/>
          <p:cNvCxnSpPr/>
          <p:nvPr/>
        </p:nvCxnSpPr>
        <p:spPr>
          <a:xfrm rot="16200000" flipH="1">
            <a:off x="3575258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1" name="Прямая соединительная линия 290"/>
          <p:cNvCxnSpPr/>
          <p:nvPr/>
        </p:nvCxnSpPr>
        <p:spPr>
          <a:xfrm rot="5400000" flipH="1" flipV="1">
            <a:off x="3575258" y="3786191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Прямая соединительная линия 291"/>
          <p:cNvCxnSpPr/>
          <p:nvPr/>
        </p:nvCxnSpPr>
        <p:spPr>
          <a:xfrm rot="16200000" flipH="1">
            <a:off x="3932450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Прямая соединительная линия 292"/>
          <p:cNvCxnSpPr/>
          <p:nvPr/>
        </p:nvCxnSpPr>
        <p:spPr>
          <a:xfrm rot="5400000" flipH="1" flipV="1">
            <a:off x="3932450" y="385762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Прямая соединительная линия 293"/>
          <p:cNvCxnSpPr/>
          <p:nvPr/>
        </p:nvCxnSpPr>
        <p:spPr>
          <a:xfrm rot="16200000" flipH="1">
            <a:off x="4289638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Прямая соединительная линия 294"/>
          <p:cNvCxnSpPr/>
          <p:nvPr/>
        </p:nvCxnSpPr>
        <p:spPr>
          <a:xfrm rot="5400000" flipH="1" flipV="1">
            <a:off x="4289638" y="36433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Прямая соединительная линия 295"/>
          <p:cNvCxnSpPr/>
          <p:nvPr/>
        </p:nvCxnSpPr>
        <p:spPr>
          <a:xfrm rot="16200000" flipH="1">
            <a:off x="4646830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Прямая соединительная линия 296"/>
          <p:cNvCxnSpPr/>
          <p:nvPr/>
        </p:nvCxnSpPr>
        <p:spPr>
          <a:xfrm rot="5400000" flipH="1" flipV="1">
            <a:off x="4646830" y="392906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55" name="Text Box 4"/>
          <p:cNvSpPr txBox="1">
            <a:spLocks noChangeArrowheads="1"/>
          </p:cNvSpPr>
          <p:nvPr/>
        </p:nvSpPr>
        <p:spPr bwMode="auto">
          <a:xfrm>
            <a:off x="5143504" y="2928934"/>
            <a:ext cx="3571868" cy="132336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Рассматриваем обучение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с учителем (даны правиль-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ные ответы для каждого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примера  в данных)</a:t>
            </a:r>
          </a:p>
        </p:txBody>
      </p: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3786182" y="4429132"/>
            <a:ext cx="3143304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Предскажем стоимость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дома по его площади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57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28670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Линейная регрессия с одной переменной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57161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Тренировочное множество данных (скажем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всего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graphicFrame>
        <p:nvGraphicFramePr>
          <p:cNvPr id="55" name="Table 4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1120750445"/>
              </p:ext>
            </p:extLst>
          </p:nvPr>
        </p:nvGraphicFramePr>
        <p:xfrm>
          <a:off x="857224" y="2105032"/>
          <a:ext cx="7358114" cy="23241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298462"/>
                <a:gridCol w="4059652"/>
              </a:tblGrid>
              <a:tr h="45720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1" u="none" strike="noStrike" dirty="0" smtClean="0">
                          <a:effectLst/>
                          <a:latin typeface="Comic Sans MS" pitchFamily="66" charset="0"/>
                        </a:rPr>
                        <a:t>Площадь</a:t>
                      </a:r>
                      <a:r>
                        <a:rPr lang="en-US" sz="2400" b="1" u="none" strike="noStrike" dirty="0" smtClean="0">
                          <a:effectLst/>
                          <a:latin typeface="Comic Sans MS" pitchFamily="66" charset="0"/>
                        </a:rPr>
                        <a:t> </a:t>
                      </a:r>
                      <a:r>
                        <a:rPr lang="ru-RU" sz="2400" b="1" u="none" strike="noStrike" dirty="0" smtClean="0">
                          <a:effectLst/>
                          <a:latin typeface="Comic Sans MS" pitchFamily="66" charset="0"/>
                        </a:rPr>
                        <a:t>(</a:t>
                      </a:r>
                      <a:r>
                        <a:rPr lang="ru-RU" sz="2400" b="1" u="none" strike="noStrike" baseline="0" dirty="0" smtClean="0">
                          <a:effectLst/>
                          <a:latin typeface="Comic Sans MS" pitchFamily="66" charset="0"/>
                        </a:rPr>
                        <a:t>фут</a:t>
                      </a:r>
                      <a:r>
                        <a:rPr lang="en-US" sz="2400" b="1" u="none" strike="noStrike" baseline="30000" dirty="0" smtClean="0">
                          <a:effectLst/>
                          <a:latin typeface="Comic Sans MS" pitchFamily="66" charset="0"/>
                        </a:rPr>
                        <a:t>2</a:t>
                      </a:r>
                      <a:r>
                        <a:rPr lang="ru-RU" sz="2400" b="1" u="none" strike="noStrike" dirty="0" smtClean="0">
                          <a:effectLst/>
                          <a:latin typeface="Comic Sans MS" pitchFamily="66" charset="0"/>
                        </a:rPr>
                        <a:t>)</a:t>
                      </a:r>
                      <a:r>
                        <a:rPr lang="ru-RU" sz="2400" b="1" u="none" strike="noStrike" baseline="0" dirty="0" smtClean="0">
                          <a:effectLst/>
                          <a:latin typeface="Comic Sans MS" pitchFamily="66" charset="0"/>
                        </a:rPr>
                        <a:t> – </a:t>
                      </a:r>
                      <a:r>
                        <a:rPr lang="en-US" sz="2400" b="1" u="none" strike="noStrike" baseline="0" dirty="0" smtClean="0">
                          <a:effectLst/>
                          <a:latin typeface="Comic Sans MS" pitchFamily="66" charset="0"/>
                        </a:rPr>
                        <a:t>x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400" b="1" u="none" strike="noStrike" dirty="0" smtClean="0">
                          <a:effectLst/>
                          <a:latin typeface="Comic Sans MS" pitchFamily="66" charset="0"/>
                        </a:rPr>
                        <a:t>Цена</a:t>
                      </a:r>
                      <a:r>
                        <a:rPr lang="en-US" sz="2400" b="1" u="none" strike="noStrike" dirty="0" smtClean="0">
                          <a:effectLst/>
                          <a:latin typeface="Comic Sans MS" pitchFamily="66" charset="0"/>
                        </a:rPr>
                        <a:t> </a:t>
                      </a:r>
                      <a:r>
                        <a:rPr lang="ru-RU" sz="2400" b="1" u="none" strike="noStrike" dirty="0" smtClean="0">
                          <a:effectLst/>
                          <a:latin typeface="Comic Sans MS" pitchFamily="66" charset="0"/>
                        </a:rPr>
                        <a:t>в 1000-х </a:t>
                      </a:r>
                      <a:r>
                        <a:rPr lang="en-US" sz="2400" b="1" u="none" strike="noStrike" dirty="0" smtClean="0">
                          <a:effectLst/>
                          <a:latin typeface="Comic Sans MS" pitchFamily="66" charset="0"/>
                        </a:rPr>
                        <a:t>($)</a:t>
                      </a:r>
                      <a:r>
                        <a:rPr lang="ru-RU" sz="2400" b="1" u="none" strike="noStrike" baseline="0" dirty="0" smtClean="0">
                          <a:effectLst/>
                          <a:latin typeface="Comic Sans MS" pitchFamily="66" charset="0"/>
                        </a:rPr>
                        <a:t> – </a:t>
                      </a:r>
                      <a:r>
                        <a:rPr lang="en-US" sz="2400" b="1" u="none" strike="noStrike" dirty="0" smtClean="0">
                          <a:effectLst/>
                          <a:latin typeface="Comic Sans MS" pitchFamily="66" charset="0"/>
                        </a:rPr>
                        <a:t>y</a:t>
                      </a:r>
                      <a:endParaRPr lang="en-US" sz="2400" b="1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>
                          <a:effectLst/>
                          <a:latin typeface="Comic Sans MS" pitchFamily="66" charset="0"/>
                        </a:rPr>
                        <a:t>2104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460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1416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232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1534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315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852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178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2913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u="none" strike="noStrike" dirty="0" smtClean="0">
                          <a:effectLst/>
                          <a:latin typeface="Comic Sans MS" pitchFamily="66" charset="0"/>
                        </a:rPr>
                        <a:t>…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57" name="Text Box 4"/>
          <p:cNvSpPr txBox="1">
            <a:spLocks noChangeArrowheads="1"/>
          </p:cNvSpPr>
          <p:nvPr/>
        </p:nvSpPr>
        <p:spPr bwMode="auto">
          <a:xfrm>
            <a:off x="285720" y="4500570"/>
            <a:ext cx="8643998" cy="1569586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Обозначения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: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 </a:t>
            </a:r>
            <a:r>
              <a:rPr lang="en-US" sz="2400" b="1" dirty="0" smtClean="0">
                <a:solidFill>
                  <a:srgbClr val="3366CC"/>
                </a:solidFill>
                <a:latin typeface="Comic Sans MS" pitchFamily="66" charset="0"/>
              </a:rPr>
              <a:t>m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=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число тренировочных примеров</a:t>
            </a:r>
            <a:endParaRPr lang="en-US" sz="2400" dirty="0" smtClean="0">
              <a:solidFill>
                <a:srgbClr val="3366CC"/>
              </a:solidFill>
              <a:latin typeface="Comic Sans MS" pitchFamily="66" charset="0"/>
            </a:endParaRPr>
          </a:p>
          <a:p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 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                    </a:t>
            </a:r>
            <a:r>
              <a:rPr lang="en-US" sz="2400" b="1" dirty="0" smtClean="0">
                <a:solidFill>
                  <a:srgbClr val="3366CC"/>
                </a:solidFill>
                <a:latin typeface="Comic Sans MS" pitchFamily="66" charset="0"/>
              </a:rPr>
              <a:t>x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=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«входная»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переменная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/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свойство</a:t>
            </a:r>
            <a:endParaRPr lang="en-US" sz="2400" dirty="0" smtClean="0">
              <a:solidFill>
                <a:srgbClr val="3366CC"/>
              </a:solidFill>
              <a:latin typeface="Comic Sans MS" pitchFamily="66" charset="0"/>
            </a:endParaRPr>
          </a:p>
          <a:p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 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                    </a:t>
            </a:r>
            <a:r>
              <a:rPr lang="en-US" sz="2400" b="1" dirty="0" smtClean="0">
                <a:solidFill>
                  <a:srgbClr val="3366CC"/>
                </a:solidFill>
                <a:latin typeface="Comic Sans MS" pitchFamily="66" charset="0"/>
              </a:rPr>
              <a:t>y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=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«выходная»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переменная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 /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«метка»</a:t>
            </a:r>
          </a:p>
          <a:p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                       (</a:t>
            </a:r>
            <a:r>
              <a:rPr lang="en-US" sz="2400" b="1" dirty="0" smtClean="0">
                <a:solidFill>
                  <a:srgbClr val="3366CC"/>
                </a:solidFill>
                <a:latin typeface="Comic Sans MS" pitchFamily="66" charset="0"/>
              </a:rPr>
              <a:t>x</a:t>
            </a:r>
            <a:r>
              <a:rPr lang="en-US" sz="2400" b="1" baseline="30000" dirty="0" smtClean="0">
                <a:solidFill>
                  <a:srgbClr val="3366CC"/>
                </a:solidFill>
                <a:latin typeface="Comic Sans MS" pitchFamily="66" charset="0"/>
              </a:rPr>
              <a:t>(i)</a:t>
            </a:r>
            <a:r>
              <a:rPr lang="en-US" sz="2400" b="1" dirty="0" smtClean="0">
                <a:solidFill>
                  <a:srgbClr val="3366CC"/>
                </a:solidFill>
                <a:latin typeface="Comic Sans MS" pitchFamily="66" charset="0"/>
              </a:rPr>
              <a:t>, y</a:t>
            </a:r>
            <a:r>
              <a:rPr lang="en-US" sz="2400" b="1" baseline="30000" dirty="0" smtClean="0">
                <a:solidFill>
                  <a:srgbClr val="3366CC"/>
                </a:solidFill>
                <a:latin typeface="Comic Sans MS" pitchFamily="66" charset="0"/>
              </a:rPr>
              <a:t>(i)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)</a:t>
            </a:r>
            <a:r>
              <a:rPr lang="en-US" sz="2400" b="1" dirty="0" smtClean="0">
                <a:solidFill>
                  <a:srgbClr val="3366CC"/>
                </a:solidFill>
                <a:latin typeface="Comic Sans MS" pitchFamily="66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</a:rPr>
              <a:t>= i-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</a:rPr>
              <a:t>й тренировочный пример</a:t>
            </a:r>
            <a:endParaRPr lang="en-US" sz="2400" dirty="0" smtClean="0">
              <a:solidFill>
                <a:srgbClr val="3366CC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Линейная регрессия с одной переменной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Rounded Rectangle 4"/>
          <p:cNvSpPr/>
          <p:nvPr/>
        </p:nvSpPr>
        <p:spPr>
          <a:xfrm>
            <a:off x="1943656" y="2467269"/>
            <a:ext cx="2533112" cy="752476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Comic Sans MS" pitchFamily="66" charset="0"/>
              </a:rPr>
              <a:t>Тренировочное множество</a:t>
            </a:r>
            <a:endParaRPr lang="en-US" sz="24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6" name="Rounded Rectangle 5"/>
          <p:cNvSpPr/>
          <p:nvPr/>
        </p:nvSpPr>
        <p:spPr>
          <a:xfrm>
            <a:off x="1567418" y="3829345"/>
            <a:ext cx="3286148" cy="586556"/>
          </a:xfrm>
          <a:prstGeom prst="roundRect">
            <a:avLst/>
          </a:prstGeom>
          <a:solidFill>
            <a:srgbClr val="FFFF9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dirty="0" smtClean="0">
                <a:solidFill>
                  <a:schemeClr val="tx1"/>
                </a:solidFill>
                <a:latin typeface="Comic Sans MS" pitchFamily="66" charset="0"/>
              </a:rPr>
              <a:t>Алгоритм обучения</a:t>
            </a:r>
            <a:endParaRPr lang="en-US" sz="2400" dirty="0" smtClean="0">
              <a:solidFill>
                <a:schemeClr val="tx1"/>
              </a:solidFill>
              <a:latin typeface="Comic Sans MS" pitchFamily="66" charset="0"/>
            </a:endParaRPr>
          </a:p>
        </p:txBody>
      </p:sp>
      <p:sp>
        <p:nvSpPr>
          <p:cNvPr id="17" name="Rounded Rectangle 6"/>
          <p:cNvSpPr/>
          <p:nvPr/>
        </p:nvSpPr>
        <p:spPr>
          <a:xfrm>
            <a:off x="2829212" y="5048545"/>
            <a:ext cx="762000" cy="586556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Comic Sans MS" pitchFamily="66" charset="0"/>
              </a:rPr>
              <a:t>h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52412" y="5110475"/>
            <a:ext cx="170021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Comic Sans MS" pitchFamily="66" charset="0"/>
              </a:rPr>
              <a:t>Площадь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67208" y="4922420"/>
            <a:ext cx="1447800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Comic Sans MS" pitchFamily="66" charset="0"/>
              </a:rPr>
              <a:t>Оценка цены</a:t>
            </a:r>
            <a:endParaRPr lang="en-US" sz="2400" dirty="0">
              <a:latin typeface="Comic Sans MS" pitchFamily="66" charset="0"/>
            </a:endParaRPr>
          </a:p>
        </p:txBody>
      </p:sp>
      <p:cxnSp>
        <p:nvCxnSpPr>
          <p:cNvPr id="20" name="Straight Arrow Connector 11"/>
          <p:cNvCxnSpPr>
            <a:stCxn id="15" idx="2"/>
            <a:endCxn id="16" idx="0"/>
          </p:cNvCxnSpPr>
          <p:nvPr/>
        </p:nvCxnSpPr>
        <p:spPr>
          <a:xfrm rot="16200000" flipH="1">
            <a:off x="2905552" y="3524405"/>
            <a:ext cx="609600" cy="2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2"/>
          <p:cNvCxnSpPr>
            <a:stCxn id="16" idx="2"/>
            <a:endCxn id="17" idx="0"/>
          </p:cNvCxnSpPr>
          <p:nvPr/>
        </p:nvCxnSpPr>
        <p:spPr>
          <a:xfrm rot="5400000">
            <a:off x="2894030" y="4732083"/>
            <a:ext cx="632644" cy="28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15"/>
          <p:cNvCxnSpPr>
            <a:endCxn id="17" idx="1"/>
          </p:cNvCxnSpPr>
          <p:nvPr/>
        </p:nvCxnSpPr>
        <p:spPr>
          <a:xfrm>
            <a:off x="2038368" y="5341823"/>
            <a:ext cx="79084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18"/>
          <p:cNvCxnSpPr>
            <a:stCxn id="17" idx="3"/>
          </p:cNvCxnSpPr>
          <p:nvPr/>
        </p:nvCxnSpPr>
        <p:spPr>
          <a:xfrm>
            <a:off x="3591212" y="5341823"/>
            <a:ext cx="733156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1824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Последовательность действий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338382" y="5681979"/>
            <a:ext cx="1700218" cy="46166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400" dirty="0" smtClean="0">
                <a:latin typeface="Comic Sans MS" pitchFamily="66" charset="0"/>
              </a:rPr>
              <a:t>Гипотеза</a:t>
            </a:r>
            <a:endParaRPr lang="en-US" sz="2400" dirty="0">
              <a:latin typeface="Comic Sans MS" pitchFamily="66" charset="0"/>
            </a:endParaRPr>
          </a:p>
        </p:txBody>
      </p: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5643570" y="3214686"/>
            <a:ext cx="2928958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Гипотеза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выглядит так: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</a:t>
            </a:r>
          </a:p>
        </p:txBody>
      </p:sp>
      <p:sp>
        <p:nvSpPr>
          <p:cNvPr id="87" name="Text Box 4"/>
          <p:cNvSpPr txBox="1">
            <a:spLocks noChangeArrowheads="1"/>
          </p:cNvSpPr>
          <p:nvPr/>
        </p:nvSpPr>
        <p:spPr bwMode="auto">
          <a:xfrm>
            <a:off x="5643570" y="4136811"/>
            <a:ext cx="2928958" cy="40003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Как оценить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?</a:t>
            </a:r>
            <a:endParaRPr lang="en-US" sz="20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Линейная регрессия с одной переменной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824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Последовательность действий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 rot="-5400000">
            <a:off x="-784155" y="3629475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в 1000-х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долларов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rot="5400000">
            <a:off x="1846488" y="5164708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5400000">
            <a:off x="3275238" y="5164708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rot="5400000">
            <a:off x="2560863" y="5164708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rot="5400000">
            <a:off x="3989613" y="5164708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rot="5400000">
            <a:off x="4703988" y="5164708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rot="10800000">
            <a:off x="1490888" y="5015483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rot="10800000">
            <a:off x="1490888" y="4372546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rot="10800000">
            <a:off x="1490888" y="3729608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rot="10800000">
            <a:off x="1490888" y="3086671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rot="16200000" flipV="1">
            <a:off x="285155" y="3849438"/>
            <a:ext cx="260034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1576613" y="5158358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932052" y="4772596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932052" y="412965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932052" y="3486721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932052" y="2843783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1648050" y="5262101"/>
            <a:ext cx="641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2290986" y="5262101"/>
            <a:ext cx="784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003754" y="5262101"/>
            <a:ext cx="712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3719736" y="5262101"/>
            <a:ext cx="784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4432514" y="5262101"/>
            <a:ext cx="78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rot="16200000" flipH="1">
            <a:off x="1717870" y="491705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5400000" flipH="1" flipV="1">
            <a:off x="1717870" y="491705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rot="16200000" flipH="1">
            <a:off x="2075060" y="455986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rot="5400000" flipH="1" flipV="1">
            <a:off x="2075060" y="455986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rot="16200000" flipH="1">
            <a:off x="2146499" y="420267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5400000" flipH="1" flipV="1">
            <a:off x="2146499" y="4202673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16200000" flipH="1">
            <a:off x="2432250" y="413123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rot="5400000" flipH="1" flipV="1">
            <a:off x="2432250" y="413123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16200000" flipH="1">
            <a:off x="2646564" y="370260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5400000" flipH="1" flipV="1">
            <a:off x="2646564" y="370260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16200000" flipH="1">
            <a:off x="3003756" y="37740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rot="5400000" flipH="1" flipV="1">
            <a:off x="3003756" y="377404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rot="16200000" flipH="1">
            <a:off x="3289506" y="348829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rot="5400000" flipH="1" flipV="1">
            <a:off x="3289506" y="348829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rot="16200000" flipH="1">
            <a:off x="3646698" y="355973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rot="5400000" flipH="1" flipV="1">
            <a:off x="3646698" y="355973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rot="16200000" flipH="1">
            <a:off x="4003886" y="334541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rot="5400000" flipH="1" flipV="1">
            <a:off x="4003886" y="334541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rot="16200000" flipH="1">
            <a:off x="4361078" y="36311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rot="5400000" flipH="1" flipV="1">
            <a:off x="4361078" y="36311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 rot="10800000" flipV="1">
            <a:off x="1717870" y="3488293"/>
            <a:ext cx="2786082" cy="15001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1074928" y="5488560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 в квадратных футах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Text Box 4"/>
          <p:cNvSpPr txBox="1">
            <a:spLocks noChangeArrowheads="1"/>
          </p:cNvSpPr>
          <p:nvPr/>
        </p:nvSpPr>
        <p:spPr bwMode="auto">
          <a:xfrm>
            <a:off x="5643570" y="3214686"/>
            <a:ext cx="2928958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Гипотеза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выглядит так: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 = 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</a:t>
            </a:r>
          </a:p>
        </p:txBody>
      </p:sp>
      <p:sp>
        <p:nvSpPr>
          <p:cNvPr id="77" name="Text Box 4"/>
          <p:cNvSpPr txBox="1">
            <a:spLocks noChangeArrowheads="1"/>
          </p:cNvSpPr>
          <p:nvPr/>
        </p:nvSpPr>
        <p:spPr bwMode="auto">
          <a:xfrm>
            <a:off x="5643570" y="4136811"/>
            <a:ext cx="2928958" cy="400035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Как оценить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?</a:t>
            </a:r>
            <a:endParaRPr lang="en-US" sz="20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1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9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28670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(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Cost Function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571612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Идея! Выбрать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Q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так, чтобы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(x)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являлась близкой к значениям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y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всех тренировочных примеров </a:t>
            </a:r>
          </a:p>
        </p:txBody>
      </p:sp>
      <p:sp>
        <p:nvSpPr>
          <p:cNvPr id="26" name="Text Box 7"/>
          <p:cNvSpPr txBox="1">
            <a:spLocks noChangeArrowheads="1"/>
          </p:cNvSpPr>
          <p:nvPr/>
        </p:nvSpPr>
        <p:spPr bwMode="auto">
          <a:xfrm rot="-5400000">
            <a:off x="-784155" y="3915227"/>
            <a:ext cx="278608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Цена в 1000-х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долларов 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 rot="5400000">
            <a:off x="1846488" y="545046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/>
          <p:cNvCxnSpPr/>
          <p:nvPr/>
        </p:nvCxnSpPr>
        <p:spPr>
          <a:xfrm rot="5400000">
            <a:off x="3275238" y="545046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/>
          <p:cNvCxnSpPr/>
          <p:nvPr/>
        </p:nvCxnSpPr>
        <p:spPr>
          <a:xfrm rot="5400000">
            <a:off x="2560863" y="545046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Прямая соединительная линия 29"/>
          <p:cNvCxnSpPr/>
          <p:nvPr/>
        </p:nvCxnSpPr>
        <p:spPr>
          <a:xfrm rot="5400000">
            <a:off x="3989613" y="545046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Прямая соединительная линия 30"/>
          <p:cNvCxnSpPr/>
          <p:nvPr/>
        </p:nvCxnSpPr>
        <p:spPr>
          <a:xfrm rot="5400000">
            <a:off x="4703988" y="5450460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Прямая соединительная линия 31"/>
          <p:cNvCxnSpPr/>
          <p:nvPr/>
        </p:nvCxnSpPr>
        <p:spPr>
          <a:xfrm rot="10800000">
            <a:off x="1490888" y="530123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/>
          <p:cNvCxnSpPr/>
          <p:nvPr/>
        </p:nvCxnSpPr>
        <p:spPr>
          <a:xfrm rot="10800000">
            <a:off x="1490888" y="465829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Прямая соединительная линия 33"/>
          <p:cNvCxnSpPr/>
          <p:nvPr/>
        </p:nvCxnSpPr>
        <p:spPr>
          <a:xfrm rot="10800000">
            <a:off x="1490888" y="401536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Прямая соединительная линия 34"/>
          <p:cNvCxnSpPr/>
          <p:nvPr/>
        </p:nvCxnSpPr>
        <p:spPr>
          <a:xfrm rot="10800000">
            <a:off x="1490888" y="337242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 стрелкой 35"/>
          <p:cNvCxnSpPr/>
          <p:nvPr/>
        </p:nvCxnSpPr>
        <p:spPr>
          <a:xfrm rot="16200000" flipV="1">
            <a:off x="285155" y="4135190"/>
            <a:ext cx="260034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Прямая со стрелкой 36"/>
          <p:cNvCxnSpPr/>
          <p:nvPr/>
        </p:nvCxnSpPr>
        <p:spPr>
          <a:xfrm>
            <a:off x="1576613" y="5444110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 Box 7"/>
          <p:cNvSpPr txBox="1">
            <a:spLocks noChangeArrowheads="1"/>
          </p:cNvSpPr>
          <p:nvPr/>
        </p:nvSpPr>
        <p:spPr bwMode="auto">
          <a:xfrm>
            <a:off x="932052" y="5058348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Text Box 7"/>
          <p:cNvSpPr txBox="1">
            <a:spLocks noChangeArrowheads="1"/>
          </p:cNvSpPr>
          <p:nvPr/>
        </p:nvSpPr>
        <p:spPr bwMode="auto">
          <a:xfrm>
            <a:off x="932052" y="4415410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1" name="Text Box 7"/>
          <p:cNvSpPr txBox="1">
            <a:spLocks noChangeArrowheads="1"/>
          </p:cNvSpPr>
          <p:nvPr/>
        </p:nvSpPr>
        <p:spPr bwMode="auto">
          <a:xfrm>
            <a:off x="932052" y="3772473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7"/>
          <p:cNvSpPr txBox="1">
            <a:spLocks noChangeArrowheads="1"/>
          </p:cNvSpPr>
          <p:nvPr/>
        </p:nvSpPr>
        <p:spPr bwMode="auto">
          <a:xfrm>
            <a:off x="932052" y="312953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3" name="Text Box 7"/>
          <p:cNvSpPr txBox="1">
            <a:spLocks noChangeArrowheads="1"/>
          </p:cNvSpPr>
          <p:nvPr/>
        </p:nvSpPr>
        <p:spPr bwMode="auto">
          <a:xfrm>
            <a:off x="1648050" y="5547853"/>
            <a:ext cx="641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Text Box 7"/>
          <p:cNvSpPr txBox="1">
            <a:spLocks noChangeArrowheads="1"/>
          </p:cNvSpPr>
          <p:nvPr/>
        </p:nvSpPr>
        <p:spPr bwMode="auto">
          <a:xfrm>
            <a:off x="2290986" y="5547853"/>
            <a:ext cx="7842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Text Box 7"/>
          <p:cNvSpPr txBox="1">
            <a:spLocks noChangeArrowheads="1"/>
          </p:cNvSpPr>
          <p:nvPr/>
        </p:nvSpPr>
        <p:spPr bwMode="auto">
          <a:xfrm>
            <a:off x="3003754" y="5547853"/>
            <a:ext cx="712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6" name="Text Box 7"/>
          <p:cNvSpPr txBox="1">
            <a:spLocks noChangeArrowheads="1"/>
          </p:cNvSpPr>
          <p:nvPr/>
        </p:nvSpPr>
        <p:spPr bwMode="auto">
          <a:xfrm>
            <a:off x="3719736" y="5547853"/>
            <a:ext cx="7842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2000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4432514" y="5547853"/>
            <a:ext cx="78422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2500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8" name="Прямая соединительная линия 47"/>
          <p:cNvCxnSpPr/>
          <p:nvPr/>
        </p:nvCxnSpPr>
        <p:spPr>
          <a:xfrm rot="16200000" flipH="1">
            <a:off x="1717870" y="520280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rot="5400000" flipH="1" flipV="1">
            <a:off x="1717870" y="5202807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/>
          <p:cNvCxnSpPr/>
          <p:nvPr/>
        </p:nvCxnSpPr>
        <p:spPr>
          <a:xfrm rot="16200000" flipH="1">
            <a:off x="2075060" y="48456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единительная линия 50"/>
          <p:cNvCxnSpPr/>
          <p:nvPr/>
        </p:nvCxnSpPr>
        <p:spPr>
          <a:xfrm rot="5400000" flipH="1" flipV="1">
            <a:off x="2075060" y="484561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/>
          <p:cNvCxnSpPr/>
          <p:nvPr/>
        </p:nvCxnSpPr>
        <p:spPr>
          <a:xfrm rot="16200000" flipH="1">
            <a:off x="2146499" y="448842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/>
          <p:cNvCxnSpPr/>
          <p:nvPr/>
        </p:nvCxnSpPr>
        <p:spPr>
          <a:xfrm rot="5400000" flipH="1" flipV="1">
            <a:off x="2146499" y="4488425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Прямая соединительная линия 53"/>
          <p:cNvCxnSpPr/>
          <p:nvPr/>
        </p:nvCxnSpPr>
        <p:spPr>
          <a:xfrm rot="16200000" flipH="1">
            <a:off x="2432250" y="441698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единительная линия 54"/>
          <p:cNvCxnSpPr/>
          <p:nvPr/>
        </p:nvCxnSpPr>
        <p:spPr>
          <a:xfrm rot="5400000" flipH="1" flipV="1">
            <a:off x="2432250" y="4416988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Прямая соединительная линия 55"/>
          <p:cNvCxnSpPr/>
          <p:nvPr/>
        </p:nvCxnSpPr>
        <p:spPr>
          <a:xfrm rot="16200000" flipH="1">
            <a:off x="2646564" y="39883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/>
          <p:cNvCxnSpPr/>
          <p:nvPr/>
        </p:nvCxnSpPr>
        <p:spPr>
          <a:xfrm rot="5400000" flipH="1" flipV="1">
            <a:off x="2646564" y="398836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Прямая соединительная линия 57"/>
          <p:cNvCxnSpPr/>
          <p:nvPr/>
        </p:nvCxnSpPr>
        <p:spPr>
          <a:xfrm rot="16200000" flipH="1">
            <a:off x="3003756" y="405979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Прямая соединительная линия 58"/>
          <p:cNvCxnSpPr/>
          <p:nvPr/>
        </p:nvCxnSpPr>
        <p:spPr>
          <a:xfrm rot="5400000" flipH="1" flipV="1">
            <a:off x="3003756" y="4059799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единительная линия 59"/>
          <p:cNvCxnSpPr/>
          <p:nvPr/>
        </p:nvCxnSpPr>
        <p:spPr>
          <a:xfrm rot="16200000" flipH="1">
            <a:off x="3289506" y="37740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единительная линия 60"/>
          <p:cNvCxnSpPr/>
          <p:nvPr/>
        </p:nvCxnSpPr>
        <p:spPr>
          <a:xfrm rot="5400000" flipH="1" flipV="1">
            <a:off x="3289506" y="3774046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 rot="16200000" flipH="1">
            <a:off x="3646698" y="384548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rot="5400000" flipH="1" flipV="1">
            <a:off x="3646698" y="3845484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rot="16200000" flipH="1">
            <a:off x="4003886" y="36311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rot="5400000" flipH="1" flipV="1">
            <a:off x="4003886" y="3631170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rot="16200000" flipH="1">
            <a:off x="4361078" y="391692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rot="5400000" flipH="1" flipV="1">
            <a:off x="4361078" y="3916922"/>
            <a:ext cx="214312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 rot="10800000" flipV="1">
            <a:off x="1717870" y="3774045"/>
            <a:ext cx="2786082" cy="15001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 Box 7"/>
          <p:cNvSpPr txBox="1">
            <a:spLocks noChangeArrowheads="1"/>
          </p:cNvSpPr>
          <p:nvPr/>
        </p:nvSpPr>
        <p:spPr bwMode="auto">
          <a:xfrm>
            <a:off x="1074928" y="5774312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Площадь в квадратных футах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857750" y="3786188"/>
          <a:ext cx="4011613" cy="869950"/>
        </p:xfrm>
        <a:graphic>
          <a:graphicData uri="http://schemas.openxmlformats.org/presentationml/2006/ole">
            <p:oleObj spid="_x0000_s1027" name="Формула" r:id="rId4" imgW="2463480" imgH="533160" progId="Equation.3">
              <p:embed/>
            </p:oleObj>
          </a:graphicData>
        </a:graphic>
      </p:graphicFrame>
      <p:graphicFrame>
        <p:nvGraphicFramePr>
          <p:cNvPr id="1028" name="Object 4"/>
          <p:cNvGraphicFramePr>
            <a:graphicFrameLocks noChangeAspect="1"/>
          </p:cNvGraphicFramePr>
          <p:nvPr/>
        </p:nvGraphicFramePr>
        <p:xfrm>
          <a:off x="5929322" y="4786322"/>
          <a:ext cx="1928826" cy="601462"/>
        </p:xfrm>
        <a:graphic>
          <a:graphicData uri="http://schemas.openxmlformats.org/presentationml/2006/ole">
            <p:oleObj spid="_x0000_s1028" name="Формула" r:id="rId5" imgW="1180800" imgH="368280" progId="Equation.3">
              <p:embed/>
            </p:oleObj>
          </a:graphicData>
        </a:graphic>
      </p:graphicFrame>
      <p:sp>
        <p:nvSpPr>
          <p:cNvPr id="71" name="Text Box 4"/>
          <p:cNvSpPr txBox="1">
            <a:spLocks noChangeArrowheads="1"/>
          </p:cNvSpPr>
          <p:nvPr/>
        </p:nvSpPr>
        <p:spPr bwMode="auto">
          <a:xfrm>
            <a:off x="5286380" y="2643182"/>
            <a:ext cx="3071834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Введем стоимостную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функцию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и минимизируем ее:</a:t>
            </a:r>
            <a:endParaRPr lang="en-US" sz="20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2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9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286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Как минимизировать стоимостную функцию для линейной регрессии с одной переменной?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928802"/>
            <a:ext cx="9144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Использование нормальных уравнений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normal equation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Рассмотрим на следующей лекции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Подход работает только для линейной регрессии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Использование методов численной оптимизации, </a:t>
            </a:r>
          </a:p>
          <a:p>
            <a:pPr marL="514350" indent="-514350"/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     например, метода градиентного спуска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Рассмотрим на этой лекции. Более конкретно будем рассматривать групповой градиентный спуск («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Batch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»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Gradient Descent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. 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Групповой означает, что на каждом этапе градиентного спуска используются все тренировочные примеры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Подход может быть использован и для других методов машинного обучения, например, нейронных сетей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00108"/>
            <a:ext cx="91440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Цель курса</a:t>
            </a:r>
          </a:p>
          <a:p>
            <a:pPr algn="ctr"/>
            <a:endParaRPr lang="ru-RU" sz="1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Рассмотрение ряда задач и вопросов из области машинного обучения для: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Создания базиса с целью дальнейшего самообразования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Помощи в дальнейшей практической деятельности как в этой области, так и в смежных областях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Расширения кругозора</a:t>
            </a:r>
          </a:p>
          <a:p>
            <a:pPr marL="812800" indent="-279400"/>
            <a:endParaRPr lang="ru-RU" sz="2500" dirty="0" smtClean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общем станет понятнее что это такое и действительно ли вам это нужно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Метод градиентного спуска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874445"/>
            <a:ext cx="914400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Постановка задачи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Имеется некоторая стоимостная функция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Необходимо найти такие значения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чтобы функция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стала минимальной</a:t>
            </a:r>
          </a:p>
          <a:p>
            <a:pPr marL="514350" indent="-514350">
              <a:buFont typeface="Wingdings" pitchFamily="2" charset="2"/>
              <a:buChar char="ü"/>
            </a:pPr>
            <a:endParaRPr lang="ru-RU" sz="22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Решение задачи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Стартуем из некоторых значений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например, равных величине ноль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Продолжаем изменение значений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до тех пор, пока не достигнем минимума. Минимум достижим не всегда!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4721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785926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876674" y="326113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3914774" y="347901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895724" y="37004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3667124" y="39290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743324" y="41576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4048124" y="421482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4200524" y="43862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AutoShape 14"/>
          <p:cNvSpPr>
            <a:spLocks noChangeArrowheads="1"/>
          </p:cNvSpPr>
          <p:nvPr/>
        </p:nvSpPr>
        <p:spPr bwMode="auto">
          <a:xfrm>
            <a:off x="4124324" y="46148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25" name="AutoShape 15"/>
          <p:cNvCxnSpPr>
            <a:cxnSpLocks noChangeShapeType="1"/>
          </p:cNvCxnSpPr>
          <p:nvPr/>
        </p:nvCxnSpPr>
        <p:spPr bwMode="auto">
          <a:xfrm>
            <a:off x="3778249" y="401479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6"/>
          <p:cNvCxnSpPr>
            <a:cxnSpLocks noChangeShapeType="1"/>
          </p:cNvCxnSpPr>
          <p:nvPr/>
        </p:nvCxnSpPr>
        <p:spPr bwMode="auto">
          <a:xfrm flipH="1">
            <a:off x="3778249" y="378619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>
            <a:off x="3860799" y="424339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18"/>
          <p:cNvCxnSpPr>
            <a:cxnSpLocks noChangeShapeType="1"/>
          </p:cNvCxnSpPr>
          <p:nvPr/>
        </p:nvCxnSpPr>
        <p:spPr bwMode="auto">
          <a:xfrm>
            <a:off x="4154487" y="430054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19"/>
          <p:cNvCxnSpPr>
            <a:cxnSpLocks noChangeShapeType="1"/>
          </p:cNvCxnSpPr>
          <p:nvPr/>
        </p:nvCxnSpPr>
        <p:spPr bwMode="auto">
          <a:xfrm flipH="1">
            <a:off x="4230687" y="447199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Line 20"/>
          <p:cNvSpPr>
            <a:spLocks noChangeShapeType="1"/>
          </p:cNvSpPr>
          <p:nvPr/>
        </p:nvSpPr>
        <p:spPr bwMode="auto">
          <a:xfrm>
            <a:off x="3990975" y="334685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 flipH="1">
            <a:off x="4010025" y="357188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6606232" y="5029154"/>
            <a:ext cx="4860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3149958" y="5243468"/>
            <a:ext cx="5132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0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14282" y="3814708"/>
            <a:ext cx="13211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, 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4721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785926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6606232" y="5029154"/>
            <a:ext cx="4860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3149958" y="5243468"/>
            <a:ext cx="5132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0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14282" y="3814708"/>
            <a:ext cx="13211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, 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4024325" y="318254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4281500" y="341471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4567250" y="350758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AutoShape 10"/>
          <p:cNvSpPr>
            <a:spLocks noChangeArrowheads="1"/>
          </p:cNvSpPr>
          <p:nvPr/>
        </p:nvSpPr>
        <p:spPr bwMode="auto">
          <a:xfrm>
            <a:off x="4914912" y="371475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AutoShape 11"/>
          <p:cNvSpPr>
            <a:spLocks noChangeArrowheads="1"/>
          </p:cNvSpPr>
          <p:nvPr/>
        </p:nvSpPr>
        <p:spPr bwMode="auto">
          <a:xfrm>
            <a:off x="5295912" y="388620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AutoShape 12"/>
          <p:cNvSpPr>
            <a:spLocks noChangeArrowheads="1"/>
          </p:cNvSpPr>
          <p:nvPr/>
        </p:nvSpPr>
        <p:spPr bwMode="auto">
          <a:xfrm>
            <a:off x="5676912" y="400050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6057912" y="411480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2" name="AutoShape 14"/>
          <p:cNvCxnSpPr>
            <a:cxnSpLocks noChangeShapeType="1"/>
          </p:cNvCxnSpPr>
          <p:nvPr/>
        </p:nvCxnSpPr>
        <p:spPr bwMode="auto">
          <a:xfrm>
            <a:off x="5014925" y="3800481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AutoShape 15"/>
          <p:cNvCxnSpPr>
            <a:cxnSpLocks noChangeShapeType="1"/>
          </p:cNvCxnSpPr>
          <p:nvPr/>
        </p:nvCxnSpPr>
        <p:spPr bwMode="auto">
          <a:xfrm>
            <a:off x="5407037" y="3971931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" name="AutoShape 16"/>
          <p:cNvCxnSpPr>
            <a:cxnSpLocks noChangeShapeType="1"/>
          </p:cNvCxnSpPr>
          <p:nvPr/>
        </p:nvCxnSpPr>
        <p:spPr bwMode="auto">
          <a:xfrm>
            <a:off x="5788037" y="4086231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4138625" y="3271843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4386275" y="3500443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>
            <a:off x="4681551" y="3604029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27497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Метод градиентного спуска. Реализация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1" name="Text Box 3"/>
          <p:cNvSpPr txBox="1">
            <a:spLocks noChangeArrowheads="1"/>
          </p:cNvSpPr>
          <p:nvPr/>
        </p:nvSpPr>
        <p:spPr bwMode="auto">
          <a:xfrm>
            <a:off x="1857356" y="1716464"/>
            <a:ext cx="542925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mic Sans MS" pitchFamily="66" charset="0"/>
                <a:cs typeface="Times New Roman" pitchFamily="18" charset="0"/>
              </a:rPr>
              <a:t>repeat until convergence</a:t>
            </a: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{</a:t>
            </a: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  </a:t>
            </a: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  <p:graphicFrame>
        <p:nvGraphicFramePr>
          <p:cNvPr id="4100" name="Object 4"/>
          <p:cNvGraphicFramePr>
            <a:graphicFrameLocks noChangeAspect="1"/>
          </p:cNvGraphicFramePr>
          <p:nvPr/>
        </p:nvGraphicFramePr>
        <p:xfrm>
          <a:off x="2214546" y="2316122"/>
          <a:ext cx="3286148" cy="827126"/>
        </p:xfrm>
        <a:graphic>
          <a:graphicData uri="http://schemas.openxmlformats.org/presentationml/2006/ole">
            <p:oleObj spid="_x0000_s4100" name="Формула" r:id="rId4" imgW="1866600" imgH="469800" progId="Equation.3">
              <p:embed/>
            </p:oleObj>
          </a:graphicData>
        </a:graphic>
      </p:graphicFrame>
      <p:sp>
        <p:nvSpPr>
          <p:cNvPr id="17" name="Прямоугольник 16"/>
          <p:cNvSpPr/>
          <p:nvPr/>
        </p:nvSpPr>
        <p:spPr>
          <a:xfrm>
            <a:off x="5500694" y="2441998"/>
            <a:ext cx="18165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100" dirty="0" smtClean="0">
                <a:latin typeface="Comic Sans MS" pitchFamily="66" charset="0"/>
                <a:cs typeface="Times New Roman" pitchFamily="18" charset="0"/>
              </a:rPr>
              <a:t>j = 0 </a:t>
            </a:r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и </a:t>
            </a:r>
            <a:r>
              <a:rPr lang="en-US" sz="2100" dirty="0" smtClean="0">
                <a:latin typeface="Comic Sans MS" pitchFamily="66" charset="0"/>
                <a:cs typeface="Times New Roman" pitchFamily="18" charset="0"/>
              </a:rPr>
              <a:t>j = </a:t>
            </a:r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1)</a:t>
            </a:r>
            <a:endParaRPr lang="en-US" sz="2100" dirty="0"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4102" name="Object 6"/>
          <p:cNvGraphicFramePr>
            <a:graphicFrameLocks noChangeAspect="1"/>
          </p:cNvGraphicFramePr>
          <p:nvPr/>
        </p:nvGraphicFramePr>
        <p:xfrm>
          <a:off x="928662" y="4357693"/>
          <a:ext cx="2714644" cy="1688761"/>
        </p:xfrm>
        <a:graphic>
          <a:graphicData uri="http://schemas.openxmlformats.org/presentationml/2006/ole">
            <p:oleObj spid="_x0000_s4102" name="Формула" r:id="rId5" imgW="2184120" imgH="1358640" progId="Equation.3">
              <p:embed/>
            </p:oleObj>
          </a:graphicData>
        </a:graphic>
      </p:graphicFrame>
      <p:graphicFrame>
        <p:nvGraphicFramePr>
          <p:cNvPr id="4103" name="Object 7"/>
          <p:cNvGraphicFramePr>
            <a:graphicFrameLocks noChangeAspect="1"/>
          </p:cNvGraphicFramePr>
          <p:nvPr/>
        </p:nvGraphicFramePr>
        <p:xfrm>
          <a:off x="5365750" y="4365624"/>
          <a:ext cx="2698750" cy="1673225"/>
        </p:xfrm>
        <a:graphic>
          <a:graphicData uri="http://schemas.openxmlformats.org/presentationml/2006/ole">
            <p:oleObj spid="_x0000_s4103" name="Формула" r:id="rId6" imgW="2171520" imgH="1346040" progId="Equation.3">
              <p:embed/>
            </p:oleObj>
          </a:graphicData>
        </a:graphic>
      </p:graphicFrame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384161" y="3286124"/>
            <a:ext cx="3759211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non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Правильная реализация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(параметры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обновляются одновременно)</a:t>
            </a:r>
            <a:endParaRPr lang="en-US" sz="20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4"/>
          <p:cNvSpPr txBox="1">
            <a:spLocks noChangeArrowheads="1"/>
          </p:cNvSpPr>
          <p:nvPr/>
        </p:nvSpPr>
        <p:spPr bwMode="auto">
          <a:xfrm>
            <a:off x="4572000" y="3286124"/>
            <a:ext cx="4214842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Неправильная реализация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(параметры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обновляются  </a:t>
            </a:r>
          </a:p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не одновременно)</a:t>
            </a:r>
            <a:endParaRPr lang="en-US" sz="20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8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95605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Метод градиентного спуска. Реализация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1571612"/>
            <a:ext cx="91440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Скорость сходимости алгоритма регулируется параметром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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Если 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 маленькое, то градиентный спуск может быть медленным</a:t>
            </a:r>
            <a:endParaRPr lang="ru-RU" sz="22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Если 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 большое, то градиентный спуск может проскочить минимум. Алгоритм может не сходиться или даже расходиться</a:t>
            </a:r>
            <a:endParaRPr lang="ru-RU" sz="22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Градиентный спуск может сходиться к локальному минимуму, даже если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 является фиксированным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При приближении к локальному минимуму градиентный спуск будет автоматически выполнять более малые шаги. Поэтому нет необходимости уменьшать 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  <a:sym typeface="Symbol"/>
              </a:rPr>
              <a:t> через некоторое время</a:t>
            </a:r>
            <a:endParaRPr lang="ru-RU" sz="22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17614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Градиентный спуск для линейной регрессии 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70" name="Text Box 3"/>
          <p:cNvSpPr txBox="1">
            <a:spLocks noChangeArrowheads="1"/>
          </p:cNvSpPr>
          <p:nvPr/>
        </p:nvSpPr>
        <p:spPr bwMode="auto">
          <a:xfrm>
            <a:off x="1326717" y="1714488"/>
            <a:ext cx="5429256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mic Sans MS" pitchFamily="66" charset="0"/>
                <a:cs typeface="Times New Roman" pitchFamily="18" charset="0"/>
              </a:rPr>
              <a:t>repeat until convergence</a:t>
            </a: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{</a:t>
            </a: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  </a:t>
            </a: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  <p:graphicFrame>
        <p:nvGraphicFramePr>
          <p:cNvPr id="71" name="Object 4"/>
          <p:cNvGraphicFramePr>
            <a:graphicFrameLocks noChangeAspect="1"/>
          </p:cNvGraphicFramePr>
          <p:nvPr/>
        </p:nvGraphicFramePr>
        <p:xfrm>
          <a:off x="1683907" y="2314146"/>
          <a:ext cx="3286148" cy="827126"/>
        </p:xfrm>
        <a:graphic>
          <a:graphicData uri="http://schemas.openxmlformats.org/presentationml/2006/ole">
            <p:oleObj spid="_x0000_s2052" name="Формула" r:id="rId4" imgW="1866600" imgH="469800" progId="Equation.3">
              <p:embed/>
            </p:oleObj>
          </a:graphicData>
        </a:graphic>
      </p:graphicFrame>
      <p:sp>
        <p:nvSpPr>
          <p:cNvPr id="72" name="Прямоугольник 71"/>
          <p:cNvSpPr/>
          <p:nvPr/>
        </p:nvSpPr>
        <p:spPr>
          <a:xfrm>
            <a:off x="4970055" y="2440022"/>
            <a:ext cx="181652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100" dirty="0" smtClean="0">
                <a:latin typeface="Comic Sans MS" pitchFamily="66" charset="0"/>
                <a:cs typeface="Times New Roman" pitchFamily="18" charset="0"/>
              </a:rPr>
              <a:t>j = 0 </a:t>
            </a:r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и </a:t>
            </a:r>
            <a:r>
              <a:rPr lang="en-US" sz="2100" dirty="0" smtClean="0">
                <a:latin typeface="Comic Sans MS" pitchFamily="66" charset="0"/>
                <a:cs typeface="Times New Roman" pitchFamily="18" charset="0"/>
              </a:rPr>
              <a:t>j = </a:t>
            </a:r>
            <a:r>
              <a:rPr lang="ru-RU" sz="2100" dirty="0" smtClean="0">
                <a:latin typeface="Comic Sans MS" pitchFamily="66" charset="0"/>
                <a:cs typeface="Times New Roman" pitchFamily="18" charset="0"/>
              </a:rPr>
              <a:t>1)</a:t>
            </a:r>
            <a:endParaRPr lang="en-US" sz="2100" dirty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3286124"/>
            <a:ext cx="91440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Вычислив производные получим</a:t>
            </a:r>
            <a:endParaRPr lang="ru-RU" sz="22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 Box 3"/>
          <p:cNvSpPr txBox="1">
            <a:spLocks noChangeArrowheads="1"/>
          </p:cNvSpPr>
          <p:nvPr/>
        </p:nvSpPr>
        <p:spPr bwMode="auto">
          <a:xfrm>
            <a:off x="1285852" y="3788166"/>
            <a:ext cx="5429256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1" dirty="0" smtClean="0">
                <a:latin typeface="Comic Sans MS" pitchFamily="66" charset="0"/>
                <a:cs typeface="Times New Roman" pitchFamily="18" charset="0"/>
              </a:rPr>
              <a:t>repeat until convergence</a:t>
            </a:r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{</a:t>
            </a:r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endParaRPr lang="ru-RU" sz="2400" dirty="0" smtClean="0">
              <a:latin typeface="Comic Sans MS" pitchFamily="66" charset="0"/>
              <a:cs typeface="Times New Roman" pitchFamily="18" charset="0"/>
            </a:endParaRPr>
          </a:p>
          <a:p>
            <a:endParaRPr lang="en-US" sz="2400" dirty="0">
              <a:latin typeface="Comic Sans MS" pitchFamily="66" charset="0"/>
              <a:cs typeface="Times New Roman" pitchFamily="18" charset="0"/>
            </a:endParaRP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  </a:t>
            </a:r>
          </a:p>
          <a:p>
            <a:r>
              <a:rPr lang="en-US" sz="2400" dirty="0" smtClean="0">
                <a:latin typeface="Comic Sans MS" pitchFamily="66" charset="0"/>
                <a:cs typeface="Times New Roman" pitchFamily="18" charset="0"/>
              </a:rPr>
              <a:t>}</a:t>
            </a:r>
          </a:p>
        </p:txBody>
      </p:sp>
      <p:graphicFrame>
        <p:nvGraphicFramePr>
          <p:cNvPr id="76" name="Object 4"/>
          <p:cNvGraphicFramePr>
            <a:graphicFrameLocks noChangeAspect="1"/>
          </p:cNvGraphicFramePr>
          <p:nvPr/>
        </p:nvGraphicFramePr>
        <p:xfrm>
          <a:off x="1603371" y="4214818"/>
          <a:ext cx="4002088" cy="938213"/>
        </p:xfrm>
        <a:graphic>
          <a:graphicData uri="http://schemas.openxmlformats.org/presentationml/2006/ole">
            <p:oleObj spid="_x0000_s2053" name="Формула" r:id="rId5" imgW="2273040" imgH="533160" progId="Equation.3">
              <p:embed/>
            </p:oleObj>
          </a:graphicData>
        </a:graphic>
      </p:graphicFrame>
      <p:graphicFrame>
        <p:nvGraphicFramePr>
          <p:cNvPr id="2054" name="Object 6"/>
          <p:cNvGraphicFramePr>
            <a:graphicFrameLocks noChangeAspect="1"/>
          </p:cNvGraphicFramePr>
          <p:nvPr/>
        </p:nvGraphicFramePr>
        <p:xfrm>
          <a:off x="1571604" y="5133993"/>
          <a:ext cx="4359275" cy="938213"/>
        </p:xfrm>
        <a:graphic>
          <a:graphicData uri="http://schemas.openxmlformats.org/presentationml/2006/ole">
            <p:oleObj spid="_x0000_s2054" name="Формула" r:id="rId6" imgW="2476440" imgH="533160" progId="Equation.3">
              <p:embed/>
            </p:oleObj>
          </a:graphicData>
        </a:graphic>
      </p:graphicFrame>
      <p:sp>
        <p:nvSpPr>
          <p:cNvPr id="78" name="Text Box 4"/>
          <p:cNvSpPr txBox="1">
            <a:spLocks noChangeArrowheads="1"/>
          </p:cNvSpPr>
          <p:nvPr/>
        </p:nvSpPr>
        <p:spPr bwMode="auto">
          <a:xfrm>
            <a:off x="6085613" y="4535657"/>
            <a:ext cx="2701229" cy="110792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none" lIns="91365" tIns="45683" rIns="91365" bIns="45683">
            <a:spAutoFit/>
          </a:bodyPr>
          <a:lstStyle/>
          <a:p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параметры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  <a:p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обновляются </a:t>
            </a:r>
          </a:p>
          <a:p>
            <a:r>
              <a:rPr lang="ru-RU" sz="22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одновременно</a:t>
            </a:r>
            <a:endParaRPr lang="en-US" sz="22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8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4721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формы стоимостной функции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785926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AutoShape 7"/>
          <p:cNvSpPr>
            <a:spLocks noChangeArrowheads="1"/>
          </p:cNvSpPr>
          <p:nvPr/>
        </p:nvSpPr>
        <p:spPr bwMode="auto">
          <a:xfrm>
            <a:off x="3876674" y="326113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8" name="AutoShape 8"/>
          <p:cNvSpPr>
            <a:spLocks noChangeArrowheads="1"/>
          </p:cNvSpPr>
          <p:nvPr/>
        </p:nvSpPr>
        <p:spPr bwMode="auto">
          <a:xfrm>
            <a:off x="3914774" y="347901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9" name="AutoShape 9"/>
          <p:cNvSpPr>
            <a:spLocks noChangeArrowheads="1"/>
          </p:cNvSpPr>
          <p:nvPr/>
        </p:nvSpPr>
        <p:spPr bwMode="auto">
          <a:xfrm>
            <a:off x="3895724" y="37004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0" name="AutoShape 10"/>
          <p:cNvSpPr>
            <a:spLocks noChangeArrowheads="1"/>
          </p:cNvSpPr>
          <p:nvPr/>
        </p:nvSpPr>
        <p:spPr bwMode="auto">
          <a:xfrm>
            <a:off x="3667124" y="39290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1" name="AutoShape 11"/>
          <p:cNvSpPr>
            <a:spLocks noChangeArrowheads="1"/>
          </p:cNvSpPr>
          <p:nvPr/>
        </p:nvSpPr>
        <p:spPr bwMode="auto">
          <a:xfrm>
            <a:off x="3743324" y="41576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2" name="AutoShape 12"/>
          <p:cNvSpPr>
            <a:spLocks noChangeArrowheads="1"/>
          </p:cNvSpPr>
          <p:nvPr/>
        </p:nvSpPr>
        <p:spPr bwMode="auto">
          <a:xfrm>
            <a:off x="4048124" y="421482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3" name="AutoShape 13"/>
          <p:cNvSpPr>
            <a:spLocks noChangeArrowheads="1"/>
          </p:cNvSpPr>
          <p:nvPr/>
        </p:nvSpPr>
        <p:spPr bwMode="auto">
          <a:xfrm>
            <a:off x="4200524" y="43862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4" name="AutoShape 14"/>
          <p:cNvSpPr>
            <a:spLocks noChangeArrowheads="1"/>
          </p:cNvSpPr>
          <p:nvPr/>
        </p:nvSpPr>
        <p:spPr bwMode="auto">
          <a:xfrm>
            <a:off x="4124324" y="4614872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25" name="AutoShape 15"/>
          <p:cNvCxnSpPr>
            <a:cxnSpLocks noChangeShapeType="1"/>
          </p:cNvCxnSpPr>
          <p:nvPr/>
        </p:nvCxnSpPr>
        <p:spPr bwMode="auto">
          <a:xfrm>
            <a:off x="3778249" y="401479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6" name="AutoShape 16"/>
          <p:cNvCxnSpPr>
            <a:cxnSpLocks noChangeShapeType="1"/>
          </p:cNvCxnSpPr>
          <p:nvPr/>
        </p:nvCxnSpPr>
        <p:spPr bwMode="auto">
          <a:xfrm flipH="1">
            <a:off x="3778249" y="3786197"/>
            <a:ext cx="2286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7" name="AutoShape 17"/>
          <p:cNvCxnSpPr>
            <a:cxnSpLocks noChangeShapeType="1"/>
          </p:cNvCxnSpPr>
          <p:nvPr/>
        </p:nvCxnSpPr>
        <p:spPr bwMode="auto">
          <a:xfrm>
            <a:off x="3860799" y="4243397"/>
            <a:ext cx="304800" cy="571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8" name="AutoShape 18"/>
          <p:cNvCxnSpPr>
            <a:cxnSpLocks noChangeShapeType="1"/>
          </p:cNvCxnSpPr>
          <p:nvPr/>
        </p:nvCxnSpPr>
        <p:spPr bwMode="auto">
          <a:xfrm>
            <a:off x="4154487" y="4300547"/>
            <a:ext cx="1524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29" name="AutoShape 19"/>
          <p:cNvCxnSpPr>
            <a:cxnSpLocks noChangeShapeType="1"/>
          </p:cNvCxnSpPr>
          <p:nvPr/>
        </p:nvCxnSpPr>
        <p:spPr bwMode="auto">
          <a:xfrm flipH="1">
            <a:off x="4230687" y="4471997"/>
            <a:ext cx="76200" cy="2286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30" name="Line 20"/>
          <p:cNvSpPr>
            <a:spLocks noChangeShapeType="1"/>
          </p:cNvSpPr>
          <p:nvPr/>
        </p:nvSpPr>
        <p:spPr bwMode="auto">
          <a:xfrm>
            <a:off x="3990975" y="3346857"/>
            <a:ext cx="42863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1" name="Line 21"/>
          <p:cNvSpPr>
            <a:spLocks noChangeShapeType="1"/>
          </p:cNvSpPr>
          <p:nvPr/>
        </p:nvSpPr>
        <p:spPr bwMode="auto">
          <a:xfrm flipH="1">
            <a:off x="4010025" y="3571885"/>
            <a:ext cx="23813" cy="210741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6606232" y="5029154"/>
            <a:ext cx="4860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3149958" y="5243468"/>
            <a:ext cx="5132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0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14282" y="3814708"/>
            <a:ext cx="13211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, 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0" grpId="0" animBg="1"/>
      <p:bldP spid="3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47219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формы стоимостной функции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4348" y="1785926"/>
            <a:ext cx="7677150" cy="4032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Text Box 22"/>
          <p:cNvSpPr txBox="1">
            <a:spLocks noChangeArrowheads="1"/>
          </p:cNvSpPr>
          <p:nvPr/>
        </p:nvSpPr>
        <p:spPr bwMode="auto">
          <a:xfrm>
            <a:off x="6606232" y="5029154"/>
            <a:ext cx="4860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1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3" name="Text Box 23"/>
          <p:cNvSpPr txBox="1">
            <a:spLocks noChangeArrowheads="1"/>
          </p:cNvSpPr>
          <p:nvPr/>
        </p:nvSpPr>
        <p:spPr bwMode="auto">
          <a:xfrm>
            <a:off x="3149958" y="5243468"/>
            <a:ext cx="51328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solidFill>
                  <a:prstClr val="black"/>
                </a:solidFill>
                <a:latin typeface="Comic Sans MS" pitchFamily="66" charset="0"/>
                <a:sym typeface="Symbol" pitchFamily="18" charset="2"/>
              </a:rPr>
              <a:t>0</a:t>
            </a:r>
            <a:endParaRPr lang="en-US" sz="2000" baseline="-25000" dirty="0">
              <a:solidFill>
                <a:prstClr val="black"/>
              </a:solidFill>
              <a:latin typeface="Comic Sans MS" pitchFamily="66" charset="0"/>
            </a:endParaRPr>
          </a:p>
        </p:txBody>
      </p:sp>
      <p:sp>
        <p:nvSpPr>
          <p:cNvPr id="34" name="Text Box 21"/>
          <p:cNvSpPr txBox="1">
            <a:spLocks noChangeArrowheads="1"/>
          </p:cNvSpPr>
          <p:nvPr/>
        </p:nvSpPr>
        <p:spPr bwMode="auto">
          <a:xfrm>
            <a:off x="214282" y="3814708"/>
            <a:ext cx="13211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</a:rPr>
              <a:t>J(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0</a:t>
            </a:r>
            <a:r>
              <a:rPr lang="en-US" sz="2000" dirty="0" smtClean="0">
                <a:latin typeface="Comic Sans MS" pitchFamily="66" charset="0"/>
                <a:sym typeface="Symbol" pitchFamily="18" charset="2"/>
              </a:rPr>
              <a:t>, Q</a:t>
            </a:r>
            <a:r>
              <a:rPr lang="en-US" sz="2000" baseline="-25000" dirty="0" smtClean="0">
                <a:latin typeface="Comic Sans MS" pitchFamily="66" charset="0"/>
                <a:sym typeface="Symbol" pitchFamily="18" charset="2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  <a:sym typeface="Symbol" pitchFamily="18" charset="2"/>
            </a:endParaRPr>
          </a:p>
        </p:txBody>
      </p:sp>
      <p:sp>
        <p:nvSpPr>
          <p:cNvPr id="35" name="AutoShape 7"/>
          <p:cNvSpPr>
            <a:spLocks noChangeArrowheads="1"/>
          </p:cNvSpPr>
          <p:nvPr/>
        </p:nvSpPr>
        <p:spPr bwMode="auto">
          <a:xfrm>
            <a:off x="4024325" y="318254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6" name="AutoShape 8"/>
          <p:cNvSpPr>
            <a:spLocks noChangeArrowheads="1"/>
          </p:cNvSpPr>
          <p:nvPr/>
        </p:nvSpPr>
        <p:spPr bwMode="auto">
          <a:xfrm>
            <a:off x="4281500" y="3414719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7" name="AutoShape 9"/>
          <p:cNvSpPr>
            <a:spLocks noChangeArrowheads="1"/>
          </p:cNvSpPr>
          <p:nvPr/>
        </p:nvSpPr>
        <p:spPr bwMode="auto">
          <a:xfrm>
            <a:off x="4567250" y="3507587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8" name="AutoShape 10"/>
          <p:cNvSpPr>
            <a:spLocks noChangeArrowheads="1"/>
          </p:cNvSpPr>
          <p:nvPr/>
        </p:nvSpPr>
        <p:spPr bwMode="auto">
          <a:xfrm>
            <a:off x="4914912" y="371475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39" name="AutoShape 11"/>
          <p:cNvSpPr>
            <a:spLocks noChangeArrowheads="1"/>
          </p:cNvSpPr>
          <p:nvPr/>
        </p:nvSpPr>
        <p:spPr bwMode="auto">
          <a:xfrm>
            <a:off x="5295912" y="388620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0" name="AutoShape 12"/>
          <p:cNvSpPr>
            <a:spLocks noChangeArrowheads="1"/>
          </p:cNvSpPr>
          <p:nvPr/>
        </p:nvSpPr>
        <p:spPr bwMode="auto">
          <a:xfrm>
            <a:off x="5676912" y="400050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1" name="AutoShape 13"/>
          <p:cNvSpPr>
            <a:spLocks noChangeArrowheads="1"/>
          </p:cNvSpPr>
          <p:nvPr/>
        </p:nvSpPr>
        <p:spPr bwMode="auto">
          <a:xfrm>
            <a:off x="6057912" y="4114806"/>
            <a:ext cx="228600" cy="171450"/>
          </a:xfrm>
          <a:prstGeom prst="star4">
            <a:avLst>
              <a:gd name="adj" fmla="val 12500"/>
            </a:avLst>
          </a:prstGeom>
          <a:solidFill>
            <a:schemeClr val="tx1">
              <a:alpha val="59999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42" name="AutoShape 14"/>
          <p:cNvCxnSpPr>
            <a:cxnSpLocks noChangeShapeType="1"/>
          </p:cNvCxnSpPr>
          <p:nvPr/>
        </p:nvCxnSpPr>
        <p:spPr bwMode="auto">
          <a:xfrm>
            <a:off x="5014925" y="3800481"/>
            <a:ext cx="381000" cy="17145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3" name="AutoShape 15"/>
          <p:cNvCxnSpPr>
            <a:cxnSpLocks noChangeShapeType="1"/>
          </p:cNvCxnSpPr>
          <p:nvPr/>
        </p:nvCxnSpPr>
        <p:spPr bwMode="auto">
          <a:xfrm>
            <a:off x="5407037" y="3971931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44" name="AutoShape 16"/>
          <p:cNvCxnSpPr>
            <a:cxnSpLocks noChangeShapeType="1"/>
          </p:cNvCxnSpPr>
          <p:nvPr/>
        </p:nvCxnSpPr>
        <p:spPr bwMode="auto">
          <a:xfrm>
            <a:off x="5788037" y="4086231"/>
            <a:ext cx="381000" cy="114300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</p:cxnSp>
      <p:sp>
        <p:nvSpPr>
          <p:cNvPr id="45" name="Line 17"/>
          <p:cNvSpPr>
            <a:spLocks noChangeShapeType="1"/>
          </p:cNvSpPr>
          <p:nvPr/>
        </p:nvSpPr>
        <p:spPr bwMode="auto">
          <a:xfrm>
            <a:off x="4138625" y="3271843"/>
            <a:ext cx="247650" cy="225029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4386275" y="3500443"/>
            <a:ext cx="290512" cy="1000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8" name="Line 20"/>
          <p:cNvSpPr>
            <a:spLocks noChangeShapeType="1"/>
          </p:cNvSpPr>
          <p:nvPr/>
        </p:nvSpPr>
        <p:spPr bwMode="auto">
          <a:xfrm>
            <a:off x="4681551" y="3604029"/>
            <a:ext cx="333375" cy="19645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5" grpId="0" animBg="1"/>
      <p:bldP spid="46" grpId="0" animBg="1"/>
      <p:bldP spid="4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147219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формы стоимостной функции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2071670" y="5672096"/>
            <a:ext cx="50006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Функция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является выпуклой</a:t>
            </a:r>
            <a:endParaRPr lang="en-US" sz="20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60" y="2279498"/>
            <a:ext cx="4286280" cy="336408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3" y="2143116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7" cy="329156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947726"/>
            <a:ext cx="9144000" cy="512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Структура курса</a:t>
            </a:r>
          </a:p>
          <a:p>
            <a:pPr algn="ctr"/>
            <a:endParaRPr lang="ru-RU" sz="1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Лекции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Тематика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курса охватывает: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обучение с учителем, обучение без учителя, регрессия, классификация, кластеризация, сокращение размерности данных, детектирование аномалий, машинное обучение на больших базах данных и глубокое обучение</a:t>
            </a:r>
            <a:endParaRPr lang="ru-RU" sz="2500" dirty="0" smtClean="0">
              <a:solidFill>
                <a:srgbClr val="33339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Аттестация по курсу: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Решение практических заданий и тестов по перечисленным темам. Будем использовать язык программирования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Python </a:t>
            </a: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для решения практических заданий!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7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26644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600" y="2143116"/>
            <a:ext cx="4388756" cy="32915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1075781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работы градиентного спуска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линейной регрессии</a:t>
            </a:r>
          </a:p>
        </p:txBody>
      </p:sp>
      <p:sp>
        <p:nvSpPr>
          <p:cNvPr id="29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485775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J(Q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 параметров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571472" y="5435758"/>
            <a:ext cx="37147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– это функция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x 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для фиксированных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и 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0728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Данные, данные, данные …</a:t>
            </a:r>
            <a:endParaRPr lang="ru-RU" sz="36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-32" y="1653768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К.В. Воронцов (ШАД Яндекс):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«Кто обучает машину? Может быть мы? Может быть вы? Оба ответа неверны. Машина обучается на данных! Они называются обучающей выборкой»</a:t>
            </a: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4338" name="Picture 2" descr="http://falkvinge.net/files/2012/03/iStock_000016987294Small-646x36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23728" y="3284984"/>
            <a:ext cx="4869564" cy="2736304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Kaggle 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помогает вам учиться, работать и играть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Соревнования, базы данных и программные коды на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www.kaggle.com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63688" y="2455149"/>
            <a:ext cx="5616624" cy="3638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947726"/>
            <a:ext cx="9144000" cy="497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 решении практических </a:t>
            </a:r>
          </a:p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заданий понадобятся</a:t>
            </a:r>
          </a:p>
          <a:p>
            <a:pPr algn="ctr"/>
            <a:endParaRPr lang="ru-RU" sz="1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Python 3 –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высокоуровневый язык программирования общего назначения, ориентированный на повышение производительности разработчика и читаемости кода</a:t>
            </a:r>
            <a:endParaRPr lang="en-US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endParaRPr lang="en-US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 также дополнительные библиотеки: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NumPy, SciPy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Matplotlib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Scikit-Learn</a:t>
            </a:r>
          </a:p>
          <a:p>
            <a:pPr marL="514350" indent="-514350">
              <a:buFont typeface="Wingdings" pitchFamily="2" charset="2"/>
              <a:buChar char="ü"/>
            </a:pPr>
            <a:endParaRPr lang="en-US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Опционально не будут лишними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OpenCV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50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Pandas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Scikit-Image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Конкурс </a:t>
            </a:r>
            <a:r>
              <a:rPr lang="en-US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PASCAL VOC</a:t>
            </a:r>
            <a:endParaRPr lang="ru-RU" sz="40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Pattern Analysis, Statistical Modeling and Computational Learning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Visual Object Classes Challenge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Конкурс больше не проводится</a:t>
            </a:r>
            <a:endParaRPr lang="en-US" sz="25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Доступны материалы прошлых лет (базы данных, </a:t>
            </a:r>
          </a:p>
          <a:p>
            <a:pPr marL="812800" indent="-279400"/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   отчеты и т.п.)</a:t>
            </a:r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8" y="3857174"/>
            <a:ext cx="3165471" cy="2105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9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3857628"/>
            <a:ext cx="2804520" cy="210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9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00364" y="3857628"/>
            <a:ext cx="1397746" cy="210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319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7686" y="3857628"/>
            <a:ext cx="1397746" cy="210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70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База данных </a:t>
            </a:r>
            <a:r>
              <a:rPr lang="en-US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ImageNet</a:t>
            </a:r>
            <a:endParaRPr lang="ru-RU" sz="40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Большая база данных цифровых изображений</a:t>
            </a:r>
          </a:p>
        </p:txBody>
      </p:sp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71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381688"/>
            <a:ext cx="4964055" cy="363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72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1006602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Благодарности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71448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 лекции использовались материалы курса: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Andrew Ng. Machine Learning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class)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2. Stanford University,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www.coursera.org/course/ml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endParaRPr lang="en-US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142876" y="5805090"/>
            <a:ext cx="8858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Куррикулум витте Эндрю здесь: 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http://ai.stanford.edu/~ang/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5234" name="Picture 2" descr="D:\Материалы по предметам\Компьютерное зрение\2012-2013 (осень)\Lecture 10\img_16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3047997"/>
            <a:ext cx="4000528" cy="2667019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908720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Какую литературу можно найти?</a:t>
            </a:r>
          </a:p>
        </p:txBody>
      </p:sp>
      <p:sp>
        <p:nvSpPr>
          <p:cNvPr id="15" name="Text Box 3"/>
          <p:cNvSpPr txBox="1">
            <a:spLocks noChangeArrowheads="1"/>
          </p:cNvSpPr>
          <p:nvPr/>
        </p:nvSpPr>
        <p:spPr bwMode="auto">
          <a:xfrm>
            <a:off x="0" y="4365104"/>
            <a:ext cx="9144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55600" indent="-355600">
              <a:buFont typeface="Wingdings" pitchFamily="2" charset="2"/>
              <a:buChar char="ü"/>
            </a:pPr>
            <a:r>
              <a:rPr lang="en-US" dirty="0" smtClean="0">
                <a:solidFill>
                  <a:srgbClr val="333399"/>
                </a:solidFill>
                <a:latin typeface="Comic Sans MS" pitchFamily="66" charset="0"/>
              </a:rPr>
              <a:t>Marsland S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</a:rPr>
              <a:t>Machine Learning: An Algorithmic Perspective, 2009</a:t>
            </a:r>
            <a:endParaRPr lang="ru-RU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355600" indent="-355600">
              <a:buFont typeface="Wingdings" pitchFamily="2" charset="2"/>
              <a:buChar char="ü"/>
            </a:pPr>
            <a:r>
              <a:rPr lang="ru-RU" dirty="0" smtClean="0">
                <a:solidFill>
                  <a:srgbClr val="262673"/>
                </a:solidFill>
                <a:latin typeface="Comic Sans MS" pitchFamily="66" charset="0"/>
              </a:rPr>
              <a:t>Мерков А.Б. Распознавание образов: введение в методы статистического обучения</a:t>
            </a:r>
            <a:r>
              <a:rPr lang="en-US" dirty="0" smtClean="0">
                <a:solidFill>
                  <a:srgbClr val="262673"/>
                </a:solidFill>
                <a:latin typeface="Comic Sans MS" pitchFamily="66" charset="0"/>
              </a:rPr>
              <a:t>, 20</a:t>
            </a:r>
            <a:r>
              <a:rPr lang="ru-RU" dirty="0" smtClean="0">
                <a:solidFill>
                  <a:srgbClr val="262673"/>
                </a:solidFill>
                <a:latin typeface="Comic Sans MS" pitchFamily="66" charset="0"/>
              </a:rPr>
              <a:t>11</a:t>
            </a:r>
            <a:endParaRPr lang="ru-RU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355600" indent="-355600">
              <a:buFont typeface="Wingdings" pitchFamily="2" charset="2"/>
              <a:buChar char="ü"/>
            </a:pPr>
            <a:r>
              <a:rPr lang="ru-RU" dirty="0" smtClean="0">
                <a:solidFill>
                  <a:srgbClr val="333399"/>
                </a:solidFill>
                <a:latin typeface="Comic Sans MS" pitchFamily="66" charset="0"/>
              </a:rPr>
              <a:t>Лукьяница А.А., Шишкин А.Г. Цифровая обработка видеоизображений, 2009</a:t>
            </a:r>
          </a:p>
          <a:p>
            <a:pPr marL="355600" indent="-355600">
              <a:buFont typeface="Wingdings" pitchFamily="2" charset="2"/>
              <a:buChar char="ü"/>
            </a:pPr>
            <a:r>
              <a:rPr lang="ru-RU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Шапиро Л., Стокман Дж. Компьютерное зрение, 2006</a:t>
            </a:r>
          </a:p>
          <a:p>
            <a:pPr marL="355600" indent="-355600">
              <a:buFont typeface="Wingdings" pitchFamily="2" charset="2"/>
              <a:buChar char="ü"/>
            </a:pP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Szeliski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R. Computer vision: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Algorithm and applications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2010</a:t>
            </a:r>
            <a:endParaRPr lang="ru-RU" dirty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 descr="G:\Рисунки\100033240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9626" y="1772816"/>
            <a:ext cx="1724025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9" descr="D:\Studies\Books\Компьютерное зрение\R. Szeliski - Computer Vision. Algorithms and Applications\сove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19826" y="1772816"/>
            <a:ext cx="1744662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 descr="D:\Материалы по предметам\Компьютерное зрение\2012-2013 (осень)\Lecture 10\ML_AlgApp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5050" y="1779011"/>
            <a:ext cx="1630368" cy="2448000"/>
          </a:xfrm>
          <a:prstGeom prst="rect">
            <a:avLst/>
          </a:prstGeom>
          <a:noFill/>
        </p:spPr>
      </p:pic>
      <p:pic>
        <p:nvPicPr>
          <p:cNvPr id="23" name="Picture 2" descr="D:\Материалы по предметам\Компьютерное зрение\2012-2013 (осень)\Lecture 10\3305265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34574" y="1778739"/>
            <a:ext cx="1621192" cy="2448000"/>
          </a:xfrm>
          <a:prstGeom prst="rect">
            <a:avLst/>
          </a:prstGeom>
          <a:noFill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619426" y="1779011"/>
            <a:ext cx="1747670" cy="24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908720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Какую литературу можно найти?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512361"/>
            <a:ext cx="9144000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1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Много информации по теме курса можно найти в сети Интернет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Профессиональный информационно-аналитический ресурс, посвященный машинному обучению, распознаванию образов и интеллектуальному анализу данных,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http://www.machinelearning.ru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Большое количество видеолекций по тематике курса можно найти на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</a:rPr>
              <a:t>http://www.youtube.com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</a:rPr>
              <a:t>по ключевому слову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</a:rPr>
              <a:t>machine learning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…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4187</TotalTime>
  <Words>4000</Words>
  <Application>Microsoft Office PowerPoint</Application>
  <PresentationFormat>Экран (4:3)</PresentationFormat>
  <Paragraphs>871</Paragraphs>
  <Slides>72</Slides>
  <Notes>0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72</vt:i4>
      </vt:variant>
    </vt:vector>
  </HeadingPairs>
  <TitlesOfParts>
    <vt:vector size="74" baseType="lpstr">
      <vt:lpstr>Тема Office</vt:lpstr>
      <vt:lpstr>Формула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  <vt:lpstr>Слайд 53</vt:lpstr>
      <vt:lpstr>Слайд 54</vt:lpstr>
      <vt:lpstr>Слайд 55</vt:lpstr>
      <vt:lpstr>Слайд 56</vt:lpstr>
      <vt:lpstr>Слайд 57</vt:lpstr>
      <vt:lpstr>Слайд 58</vt:lpstr>
      <vt:lpstr>Слайд 59</vt:lpstr>
      <vt:lpstr>Слайд 60</vt:lpstr>
      <vt:lpstr>Слайд 61</vt:lpstr>
      <vt:lpstr>Слайд 62</vt:lpstr>
      <vt:lpstr>Слайд 63</vt:lpstr>
      <vt:lpstr>Слайд 64</vt:lpstr>
      <vt:lpstr>Слайд 65</vt:lpstr>
      <vt:lpstr>Слайд 66</vt:lpstr>
      <vt:lpstr>Слайд 67</vt:lpstr>
      <vt:lpstr>Слайд 68</vt:lpstr>
      <vt:lpstr>Слайд 69</vt:lpstr>
      <vt:lpstr>Слайд 70</vt:lpstr>
      <vt:lpstr>Слайд 71</vt:lpstr>
      <vt:lpstr>Слайд 72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M51Va T8600</dc:creator>
  <cp:lastModifiedBy>Volokhov</cp:lastModifiedBy>
  <cp:revision>441</cp:revision>
  <dcterms:created xsi:type="dcterms:W3CDTF">2011-09-20T14:55:39Z</dcterms:created>
  <dcterms:modified xsi:type="dcterms:W3CDTF">2017-03-24T19:20:14Z</dcterms:modified>
</cp:coreProperties>
</file>